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3"/>
    <p:sldId id="257" r:id="rId14"/>
    <p:sldId id="258" r:id="rId15"/>
    <p:sldId id="259" r:id="rId16"/>
    <p:sldId id="260" r:id="rId17"/>
    <p:sldId id="261" r:id="rId18"/>
    <p:sldId id="262" r:id="rId19"/>
    <p:sldId id="263" r:id="rId20"/>
    <p:sldId id="264" r:id="rId2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윤고딕 B" charset="1" panose="020B0603000000000000"/>
      <p:regular r:id="rId10"/>
    </p:embeddedFont>
    <p:embeddedFont>
      <p:font typeface="윤고딕 B Bold" charset="1" panose="020B0803000000000000"/>
      <p:regular r:id="rId11"/>
    </p:embeddedFont>
    <p:embeddedFont>
      <p:font typeface="TDTD평고딕" charset="1" panose="0200050300000000000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slides/slide1.xml" Type="http://schemas.openxmlformats.org/officeDocument/2006/relationships/slide"/><Relationship Id="rId14" Target="slides/slide2.xml" Type="http://schemas.openxmlformats.org/officeDocument/2006/relationships/slide"/><Relationship Id="rId15" Target="slides/slide3.xml" Type="http://schemas.openxmlformats.org/officeDocument/2006/relationships/slide"/><Relationship Id="rId16" Target="slides/slide4.xml" Type="http://schemas.openxmlformats.org/officeDocument/2006/relationships/slide"/><Relationship Id="rId17" Target="slides/slide5.xml" Type="http://schemas.openxmlformats.org/officeDocument/2006/relationships/slide"/><Relationship Id="rId18" Target="slides/slide6.xml" Type="http://schemas.openxmlformats.org/officeDocument/2006/relationships/slide"/><Relationship Id="rId19" Target="slides/slide7.xml" Type="http://schemas.openxmlformats.org/officeDocument/2006/relationships/slide"/><Relationship Id="rId2" Target="presProps.xml" Type="http://schemas.openxmlformats.org/officeDocument/2006/relationships/presProps"/><Relationship Id="rId20" Target="slides/slide8.xml" Type="http://schemas.openxmlformats.org/officeDocument/2006/relationships/slide"/><Relationship Id="rId21" Target="slides/slide9.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104210" y="-1217867"/>
            <a:ext cx="12823149" cy="12823149"/>
            <a:chOff x="0" y="0"/>
            <a:chExt cx="12700000" cy="12700000"/>
          </a:xfrm>
        </p:grpSpPr>
        <p:sp>
          <p:nvSpPr>
            <p:cNvPr name="Freeform 3" id="3"/>
            <p:cNvSpPr/>
            <p:nvPr/>
          </p:nvSpPr>
          <p:spPr>
            <a:xfrm>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solidFill>
              <a:srgbClr val="FFCC32"/>
            </a:solidFill>
            <a:ln w="12700">
              <a:solidFill>
                <a:srgbClr val="000000"/>
              </a:solidFill>
            </a:ln>
          </p:spPr>
        </p:sp>
      </p:grpSp>
      <p:sp>
        <p:nvSpPr>
          <p:cNvPr name="TextBox 4" id="4"/>
          <p:cNvSpPr txBox="true"/>
          <p:nvPr/>
        </p:nvSpPr>
        <p:spPr>
          <a:xfrm rot="0">
            <a:off x="10104210" y="1423848"/>
            <a:ext cx="7155090" cy="2305050"/>
          </a:xfrm>
          <a:prstGeom prst="rect">
            <a:avLst/>
          </a:prstGeom>
        </p:spPr>
        <p:txBody>
          <a:bodyPr anchor="t" rtlCol="false" tIns="0" lIns="0" bIns="0" rIns="0">
            <a:spAutoFit/>
          </a:bodyPr>
          <a:lstStyle/>
          <a:p>
            <a:pPr algn="r">
              <a:lnSpc>
                <a:spcPts val="5040"/>
              </a:lnSpc>
            </a:pPr>
            <a:r>
              <a:rPr lang="en-US" sz="3600" spc="147">
                <a:solidFill>
                  <a:srgbClr val="000000"/>
                </a:solidFill>
                <a:latin typeface="윤고딕 B"/>
              </a:rPr>
              <a:t>2조</a:t>
            </a:r>
          </a:p>
          <a:p>
            <a:pPr algn="r">
              <a:lnSpc>
                <a:spcPts val="3359"/>
              </a:lnSpc>
            </a:pPr>
            <a:r>
              <a:rPr lang="en-US" sz="2399" spc="98">
                <a:solidFill>
                  <a:srgbClr val="000000"/>
                </a:solidFill>
                <a:ea typeface="윤고딕 B"/>
              </a:rPr>
              <a:t>김진만</a:t>
            </a:r>
          </a:p>
          <a:p>
            <a:pPr algn="r">
              <a:lnSpc>
                <a:spcPts val="3359"/>
              </a:lnSpc>
            </a:pPr>
            <a:r>
              <a:rPr lang="en-US" sz="2399" spc="98">
                <a:solidFill>
                  <a:srgbClr val="000000"/>
                </a:solidFill>
                <a:latin typeface="윤고딕 B"/>
              </a:rPr>
              <a:t>2020204091 권민지</a:t>
            </a:r>
          </a:p>
          <a:p>
            <a:pPr algn="r">
              <a:lnSpc>
                <a:spcPts val="3359"/>
              </a:lnSpc>
            </a:pPr>
            <a:r>
              <a:rPr lang="en-US" sz="2399" spc="98">
                <a:solidFill>
                  <a:srgbClr val="000000"/>
                </a:solidFill>
                <a:ea typeface="윤고딕 B"/>
              </a:rPr>
              <a:t>조윤정</a:t>
            </a:r>
          </a:p>
          <a:p>
            <a:pPr algn="r">
              <a:lnSpc>
                <a:spcPts val="3359"/>
              </a:lnSpc>
              <a:spcBef>
                <a:spcPct val="0"/>
              </a:spcBef>
            </a:pPr>
            <a:r>
              <a:rPr lang="en-US" sz="2399" spc="98">
                <a:solidFill>
                  <a:srgbClr val="000000"/>
                </a:solidFill>
                <a:ea typeface="윤고딕 B"/>
              </a:rPr>
              <a:t>허태원</a:t>
            </a:r>
          </a:p>
        </p:txBody>
      </p:sp>
      <p:sp>
        <p:nvSpPr>
          <p:cNvPr name="TextBox 5" id="5"/>
          <p:cNvSpPr txBox="true"/>
          <p:nvPr/>
        </p:nvSpPr>
        <p:spPr>
          <a:xfrm rot="0">
            <a:off x="567900" y="1277438"/>
            <a:ext cx="16230600" cy="2712170"/>
          </a:xfrm>
          <a:prstGeom prst="rect">
            <a:avLst/>
          </a:prstGeom>
        </p:spPr>
        <p:txBody>
          <a:bodyPr anchor="t" rtlCol="false" tIns="0" lIns="0" bIns="0" rIns="0">
            <a:spAutoFit/>
          </a:bodyPr>
          <a:lstStyle/>
          <a:p>
            <a:pPr algn="just">
              <a:lnSpc>
                <a:spcPts val="10647"/>
              </a:lnSpc>
            </a:pPr>
            <a:r>
              <a:rPr lang="en-US" sz="9339">
                <a:solidFill>
                  <a:srgbClr val="FF811A"/>
                </a:solidFill>
                <a:ea typeface="TDTD평고딕"/>
              </a:rPr>
              <a:t>감성 모델링 및</a:t>
            </a:r>
          </a:p>
          <a:p>
            <a:pPr algn="just" marL="0" indent="0" lvl="0">
              <a:lnSpc>
                <a:spcPts val="10647"/>
              </a:lnSpc>
            </a:pPr>
            <a:r>
              <a:rPr lang="en-US" sz="9339">
                <a:solidFill>
                  <a:srgbClr val="000000"/>
                </a:solidFill>
                <a:ea typeface="TDTD평고딕"/>
              </a:rPr>
              <a:t>데이터 분석 프로젝트</a:t>
            </a:r>
          </a:p>
        </p:txBody>
      </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103551" y="4009496"/>
            <a:ext cx="9473252" cy="5649503"/>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3681755" y="1490523"/>
            <a:ext cx="916884" cy="640151"/>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grpSp>
        <p:nvGrpSpPr>
          <p:cNvPr name="Group 2" id="2"/>
          <p:cNvGrpSpPr/>
          <p:nvPr/>
        </p:nvGrpSpPr>
        <p:grpSpPr>
          <a:xfrm rot="0">
            <a:off x="1038225" y="3416722"/>
            <a:ext cx="5255353" cy="1802088"/>
            <a:chOff x="0" y="0"/>
            <a:chExt cx="2181990" cy="748216"/>
          </a:xfrm>
        </p:grpSpPr>
        <p:sp>
          <p:nvSpPr>
            <p:cNvPr name="Freeform 3" id="3"/>
            <p:cNvSpPr/>
            <p:nvPr/>
          </p:nvSpPr>
          <p:spPr>
            <a:xfrm>
              <a:off x="0" y="0"/>
              <a:ext cx="2181990" cy="748216"/>
            </a:xfrm>
            <a:custGeom>
              <a:avLst/>
              <a:gdLst/>
              <a:ahLst/>
              <a:cxnLst/>
              <a:rect r="r" b="b" t="t" l="l"/>
              <a:pathLst>
                <a:path h="748216" w="2181990">
                  <a:moveTo>
                    <a:pt x="2057530" y="59690"/>
                  </a:moveTo>
                  <a:cubicBezTo>
                    <a:pt x="2093090" y="59690"/>
                    <a:pt x="2122300" y="88900"/>
                    <a:pt x="2122300" y="124460"/>
                  </a:cubicBezTo>
                  <a:lnTo>
                    <a:pt x="2122300" y="623756"/>
                  </a:lnTo>
                  <a:cubicBezTo>
                    <a:pt x="2122300" y="659316"/>
                    <a:pt x="2093090" y="688526"/>
                    <a:pt x="2057530" y="688526"/>
                  </a:cubicBezTo>
                  <a:lnTo>
                    <a:pt x="124460" y="688526"/>
                  </a:lnTo>
                  <a:cubicBezTo>
                    <a:pt x="88900" y="688526"/>
                    <a:pt x="59690" y="659316"/>
                    <a:pt x="59690" y="623756"/>
                  </a:cubicBezTo>
                  <a:lnTo>
                    <a:pt x="59690" y="124460"/>
                  </a:lnTo>
                  <a:cubicBezTo>
                    <a:pt x="59690" y="88900"/>
                    <a:pt x="88900" y="59690"/>
                    <a:pt x="124460" y="59690"/>
                  </a:cubicBezTo>
                  <a:lnTo>
                    <a:pt x="2057530" y="59690"/>
                  </a:lnTo>
                  <a:moveTo>
                    <a:pt x="2057530" y="0"/>
                  </a:moveTo>
                  <a:lnTo>
                    <a:pt x="124460" y="0"/>
                  </a:lnTo>
                  <a:cubicBezTo>
                    <a:pt x="55880" y="0"/>
                    <a:pt x="0" y="55880"/>
                    <a:pt x="0" y="124460"/>
                  </a:cubicBezTo>
                  <a:lnTo>
                    <a:pt x="0" y="623756"/>
                  </a:lnTo>
                  <a:cubicBezTo>
                    <a:pt x="0" y="692336"/>
                    <a:pt x="55880" y="748216"/>
                    <a:pt x="124460" y="748216"/>
                  </a:cubicBezTo>
                  <a:lnTo>
                    <a:pt x="2057530" y="748216"/>
                  </a:lnTo>
                  <a:cubicBezTo>
                    <a:pt x="2126110" y="748216"/>
                    <a:pt x="2181990" y="692336"/>
                    <a:pt x="2181990" y="623756"/>
                  </a:cubicBezTo>
                  <a:lnTo>
                    <a:pt x="2181990" y="124460"/>
                  </a:lnTo>
                  <a:cubicBezTo>
                    <a:pt x="2181990" y="55880"/>
                    <a:pt x="2126110" y="0"/>
                    <a:pt x="2057530" y="0"/>
                  </a:cubicBezTo>
                  <a:close/>
                </a:path>
              </a:pathLst>
            </a:custGeom>
            <a:solidFill>
              <a:srgbClr val="FFCC32"/>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45149">
            <a:off x="1564656" y="3699436"/>
            <a:ext cx="1045541" cy="1236661"/>
          </a:xfrm>
          <a:prstGeom prst="rect">
            <a:avLst/>
          </a:prstGeom>
        </p:spPr>
      </p:pic>
      <p:grpSp>
        <p:nvGrpSpPr>
          <p:cNvPr name="Group 5" id="5"/>
          <p:cNvGrpSpPr/>
          <p:nvPr/>
        </p:nvGrpSpPr>
        <p:grpSpPr>
          <a:xfrm rot="0">
            <a:off x="1038225" y="5514086"/>
            <a:ext cx="5255353" cy="1802088"/>
            <a:chOff x="0" y="0"/>
            <a:chExt cx="2181990" cy="748216"/>
          </a:xfrm>
        </p:grpSpPr>
        <p:sp>
          <p:nvSpPr>
            <p:cNvPr name="Freeform 6" id="6"/>
            <p:cNvSpPr/>
            <p:nvPr/>
          </p:nvSpPr>
          <p:spPr>
            <a:xfrm>
              <a:off x="0" y="0"/>
              <a:ext cx="2181990" cy="748216"/>
            </a:xfrm>
            <a:custGeom>
              <a:avLst/>
              <a:gdLst/>
              <a:ahLst/>
              <a:cxnLst/>
              <a:rect r="r" b="b" t="t" l="l"/>
              <a:pathLst>
                <a:path h="748216" w="2181990">
                  <a:moveTo>
                    <a:pt x="2057530" y="59690"/>
                  </a:moveTo>
                  <a:cubicBezTo>
                    <a:pt x="2093090" y="59690"/>
                    <a:pt x="2122300" y="88900"/>
                    <a:pt x="2122300" y="124460"/>
                  </a:cubicBezTo>
                  <a:lnTo>
                    <a:pt x="2122300" y="623756"/>
                  </a:lnTo>
                  <a:cubicBezTo>
                    <a:pt x="2122300" y="659316"/>
                    <a:pt x="2093090" y="688526"/>
                    <a:pt x="2057530" y="688526"/>
                  </a:cubicBezTo>
                  <a:lnTo>
                    <a:pt x="124460" y="688526"/>
                  </a:lnTo>
                  <a:cubicBezTo>
                    <a:pt x="88900" y="688526"/>
                    <a:pt x="59690" y="659316"/>
                    <a:pt x="59690" y="623756"/>
                  </a:cubicBezTo>
                  <a:lnTo>
                    <a:pt x="59690" y="124460"/>
                  </a:lnTo>
                  <a:cubicBezTo>
                    <a:pt x="59690" y="88900"/>
                    <a:pt x="88900" y="59690"/>
                    <a:pt x="124460" y="59690"/>
                  </a:cubicBezTo>
                  <a:lnTo>
                    <a:pt x="2057530" y="59690"/>
                  </a:lnTo>
                  <a:moveTo>
                    <a:pt x="2057530" y="0"/>
                  </a:moveTo>
                  <a:lnTo>
                    <a:pt x="124460" y="0"/>
                  </a:lnTo>
                  <a:cubicBezTo>
                    <a:pt x="55880" y="0"/>
                    <a:pt x="0" y="55880"/>
                    <a:pt x="0" y="124460"/>
                  </a:cubicBezTo>
                  <a:lnTo>
                    <a:pt x="0" y="623756"/>
                  </a:lnTo>
                  <a:cubicBezTo>
                    <a:pt x="0" y="692336"/>
                    <a:pt x="55880" y="748216"/>
                    <a:pt x="124460" y="748216"/>
                  </a:cubicBezTo>
                  <a:lnTo>
                    <a:pt x="2057530" y="748216"/>
                  </a:lnTo>
                  <a:cubicBezTo>
                    <a:pt x="2126110" y="748216"/>
                    <a:pt x="2181990" y="692336"/>
                    <a:pt x="2181990" y="623756"/>
                  </a:cubicBezTo>
                  <a:lnTo>
                    <a:pt x="2181990" y="124460"/>
                  </a:lnTo>
                  <a:cubicBezTo>
                    <a:pt x="2181990" y="55880"/>
                    <a:pt x="2126110" y="0"/>
                    <a:pt x="2057530" y="0"/>
                  </a:cubicBezTo>
                  <a:close/>
                </a:path>
              </a:pathLst>
            </a:custGeom>
            <a:solidFill>
              <a:srgbClr val="FF811A"/>
            </a:solidFill>
          </p:spPr>
        </p:sp>
      </p:grpSp>
      <p:grpSp>
        <p:nvGrpSpPr>
          <p:cNvPr name="Group 7" id="7"/>
          <p:cNvGrpSpPr/>
          <p:nvPr/>
        </p:nvGrpSpPr>
        <p:grpSpPr>
          <a:xfrm rot="0">
            <a:off x="1038225" y="7608035"/>
            <a:ext cx="5255353" cy="1802088"/>
            <a:chOff x="0" y="0"/>
            <a:chExt cx="2181990" cy="748216"/>
          </a:xfrm>
        </p:grpSpPr>
        <p:sp>
          <p:nvSpPr>
            <p:cNvPr name="Freeform 8" id="8"/>
            <p:cNvSpPr/>
            <p:nvPr/>
          </p:nvSpPr>
          <p:spPr>
            <a:xfrm>
              <a:off x="0" y="0"/>
              <a:ext cx="2181990" cy="748216"/>
            </a:xfrm>
            <a:custGeom>
              <a:avLst/>
              <a:gdLst/>
              <a:ahLst/>
              <a:cxnLst/>
              <a:rect r="r" b="b" t="t" l="l"/>
              <a:pathLst>
                <a:path h="748216" w="2181990">
                  <a:moveTo>
                    <a:pt x="2057530" y="59690"/>
                  </a:moveTo>
                  <a:cubicBezTo>
                    <a:pt x="2093090" y="59690"/>
                    <a:pt x="2122300" y="88900"/>
                    <a:pt x="2122300" y="124460"/>
                  </a:cubicBezTo>
                  <a:lnTo>
                    <a:pt x="2122300" y="623756"/>
                  </a:lnTo>
                  <a:cubicBezTo>
                    <a:pt x="2122300" y="659316"/>
                    <a:pt x="2093090" y="688526"/>
                    <a:pt x="2057530" y="688526"/>
                  </a:cubicBezTo>
                  <a:lnTo>
                    <a:pt x="124460" y="688526"/>
                  </a:lnTo>
                  <a:cubicBezTo>
                    <a:pt x="88900" y="688526"/>
                    <a:pt x="59690" y="659316"/>
                    <a:pt x="59690" y="623756"/>
                  </a:cubicBezTo>
                  <a:lnTo>
                    <a:pt x="59690" y="124460"/>
                  </a:lnTo>
                  <a:cubicBezTo>
                    <a:pt x="59690" y="88900"/>
                    <a:pt x="88900" y="59690"/>
                    <a:pt x="124460" y="59690"/>
                  </a:cubicBezTo>
                  <a:lnTo>
                    <a:pt x="2057530" y="59690"/>
                  </a:lnTo>
                  <a:moveTo>
                    <a:pt x="2057530" y="0"/>
                  </a:moveTo>
                  <a:lnTo>
                    <a:pt x="124460" y="0"/>
                  </a:lnTo>
                  <a:cubicBezTo>
                    <a:pt x="55880" y="0"/>
                    <a:pt x="0" y="55880"/>
                    <a:pt x="0" y="124460"/>
                  </a:cubicBezTo>
                  <a:lnTo>
                    <a:pt x="0" y="623756"/>
                  </a:lnTo>
                  <a:cubicBezTo>
                    <a:pt x="0" y="692336"/>
                    <a:pt x="55880" y="748216"/>
                    <a:pt x="124460" y="748216"/>
                  </a:cubicBezTo>
                  <a:lnTo>
                    <a:pt x="2057530" y="748216"/>
                  </a:lnTo>
                  <a:cubicBezTo>
                    <a:pt x="2126110" y="748216"/>
                    <a:pt x="2181990" y="692336"/>
                    <a:pt x="2181990" y="623756"/>
                  </a:cubicBezTo>
                  <a:lnTo>
                    <a:pt x="2181990" y="124460"/>
                  </a:lnTo>
                  <a:cubicBezTo>
                    <a:pt x="2181990" y="55880"/>
                    <a:pt x="2126110" y="0"/>
                    <a:pt x="2057530" y="0"/>
                  </a:cubicBezTo>
                  <a:close/>
                </a:path>
              </a:pathLst>
            </a:custGeom>
            <a:solidFill>
              <a:srgbClr val="FFCC32"/>
            </a:solidFill>
          </p:spPr>
        </p:sp>
      </p:gr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89658" y="8083426"/>
            <a:ext cx="1108960" cy="943624"/>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69301" y="5792822"/>
            <a:ext cx="1162642" cy="1206515"/>
          </a:xfrm>
          <a:prstGeom prst="rect">
            <a:avLst/>
          </a:prstGeom>
        </p:spPr>
      </p:pic>
      <p:sp>
        <p:nvSpPr>
          <p:cNvPr name="TextBox 11" id="11"/>
          <p:cNvSpPr txBox="true"/>
          <p:nvPr/>
        </p:nvSpPr>
        <p:spPr>
          <a:xfrm rot="0">
            <a:off x="1028700" y="1019175"/>
            <a:ext cx="17259300" cy="1457325"/>
          </a:xfrm>
          <a:prstGeom prst="rect">
            <a:avLst/>
          </a:prstGeom>
        </p:spPr>
        <p:txBody>
          <a:bodyPr anchor="t" rtlCol="false" tIns="0" lIns="0" bIns="0" rIns="0">
            <a:spAutoFit/>
          </a:bodyPr>
          <a:lstStyle/>
          <a:p>
            <a:pPr marL="0" indent="0" lvl="0">
              <a:lnSpc>
                <a:spcPts val="5759"/>
              </a:lnSpc>
              <a:spcBef>
                <a:spcPct val="0"/>
              </a:spcBef>
            </a:pPr>
            <a:r>
              <a:rPr lang="en-US" sz="4800">
                <a:solidFill>
                  <a:srgbClr val="FF811A"/>
                </a:solidFill>
                <a:ea typeface="TDTD평고딕"/>
              </a:rPr>
              <a:t>가설 1. </a:t>
            </a:r>
            <a:r>
              <a:rPr lang="en-US" sz="4800">
                <a:solidFill>
                  <a:srgbClr val="15232E"/>
                </a:solidFill>
                <a:ea typeface="TDTD평고딕"/>
              </a:rPr>
              <a:t>상대적으로 젊은 세대인 대학생/대학원생이 최신 sns 어플리케이션 사용에 친숙할 것이다.</a:t>
            </a:r>
          </a:p>
        </p:txBody>
      </p:sp>
      <p:sp>
        <p:nvSpPr>
          <p:cNvPr name="TextBox 12" id="12"/>
          <p:cNvSpPr txBox="true"/>
          <p:nvPr/>
        </p:nvSpPr>
        <p:spPr>
          <a:xfrm rot="0">
            <a:off x="2698618" y="6210342"/>
            <a:ext cx="3342090" cy="485775"/>
          </a:xfrm>
          <a:prstGeom prst="rect">
            <a:avLst/>
          </a:prstGeom>
        </p:spPr>
        <p:txBody>
          <a:bodyPr anchor="t" rtlCol="false" tIns="0" lIns="0" bIns="0" rIns="0">
            <a:spAutoFit/>
          </a:bodyPr>
          <a:lstStyle/>
          <a:p>
            <a:pPr algn="ctr">
              <a:lnSpc>
                <a:spcPts val="3839"/>
              </a:lnSpc>
            </a:pPr>
            <a:r>
              <a:rPr lang="en-US" sz="3199">
                <a:solidFill>
                  <a:srgbClr val="000000"/>
                </a:solidFill>
                <a:ea typeface="윤고딕 B"/>
              </a:rPr>
              <a:t>사용 데이터</a:t>
            </a:r>
          </a:p>
        </p:txBody>
      </p:sp>
      <p:sp>
        <p:nvSpPr>
          <p:cNvPr name="TextBox 13" id="13"/>
          <p:cNvSpPr txBox="true"/>
          <p:nvPr/>
        </p:nvSpPr>
        <p:spPr>
          <a:xfrm rot="0">
            <a:off x="2708237" y="8266192"/>
            <a:ext cx="3342090" cy="485775"/>
          </a:xfrm>
          <a:prstGeom prst="rect">
            <a:avLst/>
          </a:prstGeom>
        </p:spPr>
        <p:txBody>
          <a:bodyPr anchor="t" rtlCol="false" tIns="0" lIns="0" bIns="0" rIns="0">
            <a:spAutoFit/>
          </a:bodyPr>
          <a:lstStyle/>
          <a:p>
            <a:pPr algn="ctr">
              <a:lnSpc>
                <a:spcPts val="3839"/>
              </a:lnSpc>
            </a:pPr>
            <a:r>
              <a:rPr lang="en-US" sz="3199">
                <a:solidFill>
                  <a:srgbClr val="000000"/>
                </a:solidFill>
                <a:ea typeface="윤고딕 B"/>
              </a:rPr>
              <a:t>분석 방법</a:t>
            </a:r>
          </a:p>
        </p:txBody>
      </p:sp>
      <p:sp>
        <p:nvSpPr>
          <p:cNvPr name="TextBox 14" id="14"/>
          <p:cNvSpPr txBox="true"/>
          <p:nvPr/>
        </p:nvSpPr>
        <p:spPr>
          <a:xfrm rot="0">
            <a:off x="2716377" y="4051800"/>
            <a:ext cx="3195438" cy="485775"/>
          </a:xfrm>
          <a:prstGeom prst="rect">
            <a:avLst/>
          </a:prstGeom>
        </p:spPr>
        <p:txBody>
          <a:bodyPr anchor="t" rtlCol="false" tIns="0" lIns="0" bIns="0" rIns="0">
            <a:spAutoFit/>
          </a:bodyPr>
          <a:lstStyle/>
          <a:p>
            <a:pPr algn="ctr">
              <a:lnSpc>
                <a:spcPts val="3839"/>
              </a:lnSpc>
            </a:pPr>
            <a:r>
              <a:rPr lang="en-US" sz="3199">
                <a:solidFill>
                  <a:srgbClr val="000000"/>
                </a:solidFill>
                <a:ea typeface="윤고딕 B"/>
              </a:rPr>
              <a:t>가설 설정</a:t>
            </a:r>
          </a:p>
        </p:txBody>
      </p:sp>
      <p:sp>
        <p:nvSpPr>
          <p:cNvPr name="TextBox 15" id="15"/>
          <p:cNvSpPr txBox="true"/>
          <p:nvPr/>
        </p:nvSpPr>
        <p:spPr>
          <a:xfrm rot="0">
            <a:off x="6518262" y="3805259"/>
            <a:ext cx="11374638" cy="866775"/>
          </a:xfrm>
          <a:prstGeom prst="rect">
            <a:avLst/>
          </a:prstGeom>
        </p:spPr>
        <p:txBody>
          <a:bodyPr anchor="t" rtlCol="false" tIns="0" lIns="0" bIns="0" rIns="0">
            <a:spAutoFit/>
          </a:bodyPr>
          <a:lstStyle/>
          <a:p>
            <a:pPr>
              <a:lnSpc>
                <a:spcPts val="3480"/>
              </a:lnSpc>
            </a:pPr>
            <a:r>
              <a:rPr lang="en-US" sz="2900">
                <a:solidFill>
                  <a:srgbClr val="000000"/>
                </a:solidFill>
                <a:ea typeface="윤고딕 B"/>
              </a:rPr>
              <a:t>설문조사 당시 년도부터 현재까지도 최신 sns로 카카오톡이 꼽히기 때문에, 젊은 세대인 대학생이 최신 앱 사용을 많이 할 것으로 가정. </a:t>
            </a:r>
          </a:p>
        </p:txBody>
      </p:sp>
      <p:sp>
        <p:nvSpPr>
          <p:cNvPr name="TextBox 16" id="16"/>
          <p:cNvSpPr txBox="true"/>
          <p:nvPr/>
        </p:nvSpPr>
        <p:spPr>
          <a:xfrm rot="0">
            <a:off x="6518262" y="5848392"/>
            <a:ext cx="11374638" cy="866775"/>
          </a:xfrm>
          <a:prstGeom prst="rect">
            <a:avLst/>
          </a:prstGeom>
        </p:spPr>
        <p:txBody>
          <a:bodyPr anchor="t" rtlCol="false" tIns="0" lIns="0" bIns="0" rIns="0">
            <a:spAutoFit/>
          </a:bodyPr>
          <a:lstStyle/>
          <a:p>
            <a:pPr>
              <a:lnSpc>
                <a:spcPts val="3480"/>
              </a:lnSpc>
            </a:pPr>
            <a:r>
              <a:rPr lang="en-US" sz="2900">
                <a:solidFill>
                  <a:srgbClr val="000000"/>
                </a:solidFill>
                <a:ea typeface="윤고딕 B"/>
              </a:rPr>
              <a:t>설문조사_중간_데이터_.xlsx 파일 중 Job, A1name, A2name, A3name</a:t>
            </a:r>
          </a:p>
        </p:txBody>
      </p:sp>
      <p:sp>
        <p:nvSpPr>
          <p:cNvPr name="TextBox 17" id="17"/>
          <p:cNvSpPr txBox="true"/>
          <p:nvPr/>
        </p:nvSpPr>
        <p:spPr>
          <a:xfrm rot="0">
            <a:off x="6518262" y="7896267"/>
            <a:ext cx="11374638" cy="866775"/>
          </a:xfrm>
          <a:prstGeom prst="rect">
            <a:avLst/>
          </a:prstGeom>
        </p:spPr>
        <p:txBody>
          <a:bodyPr anchor="t" rtlCol="false" tIns="0" lIns="0" bIns="0" rIns="0">
            <a:spAutoFit/>
          </a:bodyPr>
          <a:lstStyle/>
          <a:p>
            <a:pPr>
              <a:lnSpc>
                <a:spcPts val="3480"/>
              </a:lnSpc>
            </a:pPr>
            <a:r>
              <a:rPr lang="en-US" sz="2900">
                <a:solidFill>
                  <a:srgbClr val="000000"/>
                </a:solidFill>
                <a:latin typeface="윤고딕 B"/>
              </a:rPr>
              <a:t>Aname1, 2, 3 중 하나를 카카오톡이라고 답변한 사람을 대학원+대학원생 / 그 외 의 두 집단으로 나눈 뒤  카카오톡 사용시간 평균 분석</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563705" y="1197358"/>
            <a:ext cx="1492919" cy="996184"/>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28700" y="2806492"/>
            <a:ext cx="8564442" cy="6026830"/>
          </a:xfrm>
          <a:prstGeom prst="rect">
            <a:avLst/>
          </a:prstGeom>
        </p:spPr>
      </p:pic>
      <p:sp>
        <p:nvSpPr>
          <p:cNvPr name="TextBox 4" id="4"/>
          <p:cNvSpPr txBox="true"/>
          <p:nvPr/>
        </p:nvSpPr>
        <p:spPr>
          <a:xfrm rot="0">
            <a:off x="1028700" y="1019175"/>
            <a:ext cx="16055848" cy="1343025"/>
          </a:xfrm>
          <a:prstGeom prst="rect">
            <a:avLst/>
          </a:prstGeom>
        </p:spPr>
        <p:txBody>
          <a:bodyPr anchor="t" rtlCol="false" tIns="0" lIns="0" bIns="0" rIns="0">
            <a:spAutoFit/>
          </a:bodyPr>
          <a:lstStyle/>
          <a:p>
            <a:pPr marL="0" indent="0" lvl="0">
              <a:lnSpc>
                <a:spcPts val="10560"/>
              </a:lnSpc>
              <a:spcBef>
                <a:spcPct val="0"/>
              </a:spcBef>
            </a:pPr>
            <a:r>
              <a:rPr lang="en-US" sz="8800">
                <a:solidFill>
                  <a:srgbClr val="FF811A"/>
                </a:solidFill>
                <a:ea typeface="TDTD평고딕"/>
              </a:rPr>
              <a:t>모델링 결과</a:t>
            </a:r>
          </a:p>
        </p:txBody>
      </p:sp>
      <p:sp>
        <p:nvSpPr>
          <p:cNvPr name="TextBox 5" id="5"/>
          <p:cNvSpPr txBox="true"/>
          <p:nvPr/>
        </p:nvSpPr>
        <p:spPr>
          <a:xfrm rot="0">
            <a:off x="10131684" y="3588870"/>
            <a:ext cx="6952864" cy="1394181"/>
          </a:xfrm>
          <a:prstGeom prst="rect">
            <a:avLst/>
          </a:prstGeom>
        </p:spPr>
        <p:txBody>
          <a:bodyPr anchor="t" rtlCol="false" tIns="0" lIns="0" bIns="0" rIns="0">
            <a:spAutoFit/>
          </a:bodyPr>
          <a:lstStyle/>
          <a:p>
            <a:pPr>
              <a:lnSpc>
                <a:spcPts val="3691"/>
              </a:lnSpc>
            </a:pPr>
            <a:r>
              <a:rPr lang="en-US" sz="3075">
                <a:solidFill>
                  <a:srgbClr val="000000"/>
                </a:solidFill>
                <a:ea typeface="윤고딕 B"/>
              </a:rPr>
              <a:t>결과 :</a:t>
            </a:r>
          </a:p>
          <a:p>
            <a:pPr>
              <a:lnSpc>
                <a:spcPts val="3691"/>
              </a:lnSpc>
            </a:pPr>
            <a:r>
              <a:rPr lang="en-US" sz="3075">
                <a:solidFill>
                  <a:srgbClr val="000000"/>
                </a:solidFill>
                <a:ea typeface="윤고딕 B"/>
              </a:rPr>
              <a:t>학생이 아닌 사람들의 카카오톡 평균 시간이 더 높게 나왔다는 것을 알 수 있다.</a:t>
            </a:r>
          </a:p>
        </p:txBody>
      </p:sp>
      <p:sp>
        <p:nvSpPr>
          <p:cNvPr name="TextBox 6" id="6"/>
          <p:cNvSpPr txBox="true"/>
          <p:nvPr/>
        </p:nvSpPr>
        <p:spPr>
          <a:xfrm rot="0">
            <a:off x="10131684" y="6211776"/>
            <a:ext cx="6952864" cy="929454"/>
          </a:xfrm>
          <a:prstGeom prst="rect">
            <a:avLst/>
          </a:prstGeom>
        </p:spPr>
        <p:txBody>
          <a:bodyPr anchor="t" rtlCol="false" tIns="0" lIns="0" bIns="0" rIns="0">
            <a:spAutoFit/>
          </a:bodyPr>
          <a:lstStyle/>
          <a:p>
            <a:pPr>
              <a:lnSpc>
                <a:spcPts val="3691"/>
              </a:lnSpc>
            </a:pPr>
            <a:r>
              <a:rPr lang="en-US" sz="3075">
                <a:solidFill>
                  <a:srgbClr val="FF1616"/>
                </a:solidFill>
                <a:ea typeface="윤고딕 B"/>
              </a:rPr>
              <a:t>세운 가설과 검정 결과가 일치하지 않음을 알 수 있다.</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17259300" cy="1457325"/>
          </a:xfrm>
          <a:prstGeom prst="rect">
            <a:avLst/>
          </a:prstGeom>
        </p:spPr>
        <p:txBody>
          <a:bodyPr anchor="t" rtlCol="false" tIns="0" lIns="0" bIns="0" rIns="0">
            <a:spAutoFit/>
          </a:bodyPr>
          <a:lstStyle/>
          <a:p>
            <a:pPr marL="0" indent="0" lvl="0">
              <a:lnSpc>
                <a:spcPts val="5759"/>
              </a:lnSpc>
              <a:spcBef>
                <a:spcPct val="0"/>
              </a:spcBef>
            </a:pPr>
            <a:r>
              <a:rPr lang="en-US" sz="4800">
                <a:solidFill>
                  <a:srgbClr val="FF811A"/>
                </a:solidFill>
                <a:ea typeface="TDTD평고딕"/>
              </a:rPr>
              <a:t>가설 2. </a:t>
            </a:r>
            <a:r>
              <a:rPr lang="en-US" sz="4800">
                <a:solidFill>
                  <a:srgbClr val="15232E"/>
                </a:solidFill>
                <a:ea typeface="TDTD평고딕"/>
              </a:rPr>
              <a:t>카카오톡은 다른 어플리케이션에 비해 접속 빈도수가 높을것이다.</a:t>
            </a:r>
          </a:p>
        </p:txBody>
      </p:sp>
      <p:grpSp>
        <p:nvGrpSpPr>
          <p:cNvPr name="Group 3" id="3"/>
          <p:cNvGrpSpPr/>
          <p:nvPr/>
        </p:nvGrpSpPr>
        <p:grpSpPr>
          <a:xfrm rot="0">
            <a:off x="1038225" y="3416722"/>
            <a:ext cx="5255353" cy="1802088"/>
            <a:chOff x="0" y="0"/>
            <a:chExt cx="2181990" cy="748216"/>
          </a:xfrm>
        </p:grpSpPr>
        <p:sp>
          <p:nvSpPr>
            <p:cNvPr name="Freeform 4" id="4"/>
            <p:cNvSpPr/>
            <p:nvPr/>
          </p:nvSpPr>
          <p:spPr>
            <a:xfrm>
              <a:off x="0" y="0"/>
              <a:ext cx="2181990" cy="748216"/>
            </a:xfrm>
            <a:custGeom>
              <a:avLst/>
              <a:gdLst/>
              <a:ahLst/>
              <a:cxnLst/>
              <a:rect r="r" b="b" t="t" l="l"/>
              <a:pathLst>
                <a:path h="748216" w="2181990">
                  <a:moveTo>
                    <a:pt x="2057530" y="59690"/>
                  </a:moveTo>
                  <a:cubicBezTo>
                    <a:pt x="2093090" y="59690"/>
                    <a:pt x="2122300" y="88900"/>
                    <a:pt x="2122300" y="124460"/>
                  </a:cubicBezTo>
                  <a:lnTo>
                    <a:pt x="2122300" y="623756"/>
                  </a:lnTo>
                  <a:cubicBezTo>
                    <a:pt x="2122300" y="659316"/>
                    <a:pt x="2093090" y="688526"/>
                    <a:pt x="2057530" y="688526"/>
                  </a:cubicBezTo>
                  <a:lnTo>
                    <a:pt x="124460" y="688526"/>
                  </a:lnTo>
                  <a:cubicBezTo>
                    <a:pt x="88900" y="688526"/>
                    <a:pt x="59690" y="659316"/>
                    <a:pt x="59690" y="623756"/>
                  </a:cubicBezTo>
                  <a:lnTo>
                    <a:pt x="59690" y="124460"/>
                  </a:lnTo>
                  <a:cubicBezTo>
                    <a:pt x="59690" y="88900"/>
                    <a:pt x="88900" y="59690"/>
                    <a:pt x="124460" y="59690"/>
                  </a:cubicBezTo>
                  <a:lnTo>
                    <a:pt x="2057530" y="59690"/>
                  </a:lnTo>
                  <a:moveTo>
                    <a:pt x="2057530" y="0"/>
                  </a:moveTo>
                  <a:lnTo>
                    <a:pt x="124460" y="0"/>
                  </a:lnTo>
                  <a:cubicBezTo>
                    <a:pt x="55880" y="0"/>
                    <a:pt x="0" y="55880"/>
                    <a:pt x="0" y="124460"/>
                  </a:cubicBezTo>
                  <a:lnTo>
                    <a:pt x="0" y="623756"/>
                  </a:lnTo>
                  <a:cubicBezTo>
                    <a:pt x="0" y="692336"/>
                    <a:pt x="55880" y="748216"/>
                    <a:pt x="124460" y="748216"/>
                  </a:cubicBezTo>
                  <a:lnTo>
                    <a:pt x="2057530" y="748216"/>
                  </a:lnTo>
                  <a:cubicBezTo>
                    <a:pt x="2126110" y="748216"/>
                    <a:pt x="2181990" y="692336"/>
                    <a:pt x="2181990" y="623756"/>
                  </a:cubicBezTo>
                  <a:lnTo>
                    <a:pt x="2181990" y="124460"/>
                  </a:lnTo>
                  <a:cubicBezTo>
                    <a:pt x="2181990" y="55880"/>
                    <a:pt x="2126110" y="0"/>
                    <a:pt x="2057530" y="0"/>
                  </a:cubicBezTo>
                  <a:close/>
                </a:path>
              </a:pathLst>
            </a:custGeom>
            <a:solidFill>
              <a:srgbClr val="FFCC32"/>
            </a:solidFill>
          </p:spPr>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45149">
            <a:off x="1564656" y="3699436"/>
            <a:ext cx="1045541" cy="1236661"/>
          </a:xfrm>
          <a:prstGeom prst="rect">
            <a:avLst/>
          </a:prstGeom>
        </p:spPr>
      </p:pic>
      <p:grpSp>
        <p:nvGrpSpPr>
          <p:cNvPr name="Group 6" id="6"/>
          <p:cNvGrpSpPr/>
          <p:nvPr/>
        </p:nvGrpSpPr>
        <p:grpSpPr>
          <a:xfrm rot="0">
            <a:off x="1038225" y="5514086"/>
            <a:ext cx="5255353" cy="1802088"/>
            <a:chOff x="0" y="0"/>
            <a:chExt cx="2181990" cy="748216"/>
          </a:xfrm>
        </p:grpSpPr>
        <p:sp>
          <p:nvSpPr>
            <p:cNvPr name="Freeform 7" id="7"/>
            <p:cNvSpPr/>
            <p:nvPr/>
          </p:nvSpPr>
          <p:spPr>
            <a:xfrm>
              <a:off x="0" y="0"/>
              <a:ext cx="2181990" cy="748216"/>
            </a:xfrm>
            <a:custGeom>
              <a:avLst/>
              <a:gdLst/>
              <a:ahLst/>
              <a:cxnLst/>
              <a:rect r="r" b="b" t="t" l="l"/>
              <a:pathLst>
                <a:path h="748216" w="2181990">
                  <a:moveTo>
                    <a:pt x="2057530" y="59690"/>
                  </a:moveTo>
                  <a:cubicBezTo>
                    <a:pt x="2093090" y="59690"/>
                    <a:pt x="2122300" y="88900"/>
                    <a:pt x="2122300" y="124460"/>
                  </a:cubicBezTo>
                  <a:lnTo>
                    <a:pt x="2122300" y="623756"/>
                  </a:lnTo>
                  <a:cubicBezTo>
                    <a:pt x="2122300" y="659316"/>
                    <a:pt x="2093090" y="688526"/>
                    <a:pt x="2057530" y="688526"/>
                  </a:cubicBezTo>
                  <a:lnTo>
                    <a:pt x="124460" y="688526"/>
                  </a:lnTo>
                  <a:cubicBezTo>
                    <a:pt x="88900" y="688526"/>
                    <a:pt x="59690" y="659316"/>
                    <a:pt x="59690" y="623756"/>
                  </a:cubicBezTo>
                  <a:lnTo>
                    <a:pt x="59690" y="124460"/>
                  </a:lnTo>
                  <a:cubicBezTo>
                    <a:pt x="59690" y="88900"/>
                    <a:pt x="88900" y="59690"/>
                    <a:pt x="124460" y="59690"/>
                  </a:cubicBezTo>
                  <a:lnTo>
                    <a:pt x="2057530" y="59690"/>
                  </a:lnTo>
                  <a:moveTo>
                    <a:pt x="2057530" y="0"/>
                  </a:moveTo>
                  <a:lnTo>
                    <a:pt x="124460" y="0"/>
                  </a:lnTo>
                  <a:cubicBezTo>
                    <a:pt x="55880" y="0"/>
                    <a:pt x="0" y="55880"/>
                    <a:pt x="0" y="124460"/>
                  </a:cubicBezTo>
                  <a:lnTo>
                    <a:pt x="0" y="623756"/>
                  </a:lnTo>
                  <a:cubicBezTo>
                    <a:pt x="0" y="692336"/>
                    <a:pt x="55880" y="748216"/>
                    <a:pt x="124460" y="748216"/>
                  </a:cubicBezTo>
                  <a:lnTo>
                    <a:pt x="2057530" y="748216"/>
                  </a:lnTo>
                  <a:cubicBezTo>
                    <a:pt x="2126110" y="748216"/>
                    <a:pt x="2181990" y="692336"/>
                    <a:pt x="2181990" y="623756"/>
                  </a:cubicBezTo>
                  <a:lnTo>
                    <a:pt x="2181990" y="124460"/>
                  </a:lnTo>
                  <a:cubicBezTo>
                    <a:pt x="2181990" y="55880"/>
                    <a:pt x="2126110" y="0"/>
                    <a:pt x="2057530" y="0"/>
                  </a:cubicBezTo>
                  <a:close/>
                </a:path>
              </a:pathLst>
            </a:custGeom>
            <a:solidFill>
              <a:srgbClr val="FF811A"/>
            </a:solidFill>
          </p:spPr>
        </p:sp>
      </p:grpSp>
      <p:grpSp>
        <p:nvGrpSpPr>
          <p:cNvPr name="Group 8" id="8"/>
          <p:cNvGrpSpPr/>
          <p:nvPr/>
        </p:nvGrpSpPr>
        <p:grpSpPr>
          <a:xfrm rot="0">
            <a:off x="1038225" y="7608035"/>
            <a:ext cx="5255353" cy="1802088"/>
            <a:chOff x="0" y="0"/>
            <a:chExt cx="2181990" cy="748216"/>
          </a:xfrm>
        </p:grpSpPr>
        <p:sp>
          <p:nvSpPr>
            <p:cNvPr name="Freeform 9" id="9"/>
            <p:cNvSpPr/>
            <p:nvPr/>
          </p:nvSpPr>
          <p:spPr>
            <a:xfrm>
              <a:off x="0" y="0"/>
              <a:ext cx="2181990" cy="748216"/>
            </a:xfrm>
            <a:custGeom>
              <a:avLst/>
              <a:gdLst/>
              <a:ahLst/>
              <a:cxnLst/>
              <a:rect r="r" b="b" t="t" l="l"/>
              <a:pathLst>
                <a:path h="748216" w="2181990">
                  <a:moveTo>
                    <a:pt x="2057530" y="59690"/>
                  </a:moveTo>
                  <a:cubicBezTo>
                    <a:pt x="2093090" y="59690"/>
                    <a:pt x="2122300" y="88900"/>
                    <a:pt x="2122300" y="124460"/>
                  </a:cubicBezTo>
                  <a:lnTo>
                    <a:pt x="2122300" y="623756"/>
                  </a:lnTo>
                  <a:cubicBezTo>
                    <a:pt x="2122300" y="659316"/>
                    <a:pt x="2093090" y="688526"/>
                    <a:pt x="2057530" y="688526"/>
                  </a:cubicBezTo>
                  <a:lnTo>
                    <a:pt x="124460" y="688526"/>
                  </a:lnTo>
                  <a:cubicBezTo>
                    <a:pt x="88900" y="688526"/>
                    <a:pt x="59690" y="659316"/>
                    <a:pt x="59690" y="623756"/>
                  </a:cubicBezTo>
                  <a:lnTo>
                    <a:pt x="59690" y="124460"/>
                  </a:lnTo>
                  <a:cubicBezTo>
                    <a:pt x="59690" y="88900"/>
                    <a:pt x="88900" y="59690"/>
                    <a:pt x="124460" y="59690"/>
                  </a:cubicBezTo>
                  <a:lnTo>
                    <a:pt x="2057530" y="59690"/>
                  </a:lnTo>
                  <a:moveTo>
                    <a:pt x="2057530" y="0"/>
                  </a:moveTo>
                  <a:lnTo>
                    <a:pt x="124460" y="0"/>
                  </a:lnTo>
                  <a:cubicBezTo>
                    <a:pt x="55880" y="0"/>
                    <a:pt x="0" y="55880"/>
                    <a:pt x="0" y="124460"/>
                  </a:cubicBezTo>
                  <a:lnTo>
                    <a:pt x="0" y="623756"/>
                  </a:lnTo>
                  <a:cubicBezTo>
                    <a:pt x="0" y="692336"/>
                    <a:pt x="55880" y="748216"/>
                    <a:pt x="124460" y="748216"/>
                  </a:cubicBezTo>
                  <a:lnTo>
                    <a:pt x="2057530" y="748216"/>
                  </a:lnTo>
                  <a:cubicBezTo>
                    <a:pt x="2126110" y="748216"/>
                    <a:pt x="2181990" y="692336"/>
                    <a:pt x="2181990" y="623756"/>
                  </a:cubicBezTo>
                  <a:lnTo>
                    <a:pt x="2181990" y="124460"/>
                  </a:lnTo>
                  <a:cubicBezTo>
                    <a:pt x="2181990" y="55880"/>
                    <a:pt x="2126110" y="0"/>
                    <a:pt x="2057530" y="0"/>
                  </a:cubicBezTo>
                  <a:close/>
                </a:path>
              </a:pathLst>
            </a:custGeom>
            <a:solidFill>
              <a:srgbClr val="FFCC32"/>
            </a:solidFill>
          </p:spPr>
        </p:sp>
      </p:grpSp>
      <p:pic>
        <p:nvPicPr>
          <p:cNvPr name="Picture 10" id="10"/>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89658" y="8083426"/>
            <a:ext cx="1108960" cy="943624"/>
          </a:xfrm>
          <a:prstGeom prst="rect">
            <a:avLst/>
          </a:prstGeom>
        </p:spPr>
      </p:pic>
      <p:pic>
        <p:nvPicPr>
          <p:cNvPr name="Picture 11" id="1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69301" y="5792822"/>
            <a:ext cx="1162642" cy="1206515"/>
          </a:xfrm>
          <a:prstGeom prst="rect">
            <a:avLst/>
          </a:prstGeom>
        </p:spPr>
      </p:pic>
      <p:sp>
        <p:nvSpPr>
          <p:cNvPr name="TextBox 12" id="12"/>
          <p:cNvSpPr txBox="true"/>
          <p:nvPr/>
        </p:nvSpPr>
        <p:spPr>
          <a:xfrm rot="0">
            <a:off x="2698618" y="6210342"/>
            <a:ext cx="3342090" cy="485775"/>
          </a:xfrm>
          <a:prstGeom prst="rect">
            <a:avLst/>
          </a:prstGeom>
        </p:spPr>
        <p:txBody>
          <a:bodyPr anchor="t" rtlCol="false" tIns="0" lIns="0" bIns="0" rIns="0">
            <a:spAutoFit/>
          </a:bodyPr>
          <a:lstStyle/>
          <a:p>
            <a:pPr algn="ctr">
              <a:lnSpc>
                <a:spcPts val="3839"/>
              </a:lnSpc>
            </a:pPr>
            <a:r>
              <a:rPr lang="en-US" sz="3199">
                <a:solidFill>
                  <a:srgbClr val="000000"/>
                </a:solidFill>
                <a:ea typeface="윤고딕 B"/>
              </a:rPr>
              <a:t>사용 데이터</a:t>
            </a:r>
          </a:p>
        </p:txBody>
      </p:sp>
      <p:sp>
        <p:nvSpPr>
          <p:cNvPr name="TextBox 13" id="13"/>
          <p:cNvSpPr txBox="true"/>
          <p:nvPr/>
        </p:nvSpPr>
        <p:spPr>
          <a:xfrm rot="0">
            <a:off x="2708237" y="8266192"/>
            <a:ext cx="3342090" cy="485775"/>
          </a:xfrm>
          <a:prstGeom prst="rect">
            <a:avLst/>
          </a:prstGeom>
        </p:spPr>
        <p:txBody>
          <a:bodyPr anchor="t" rtlCol="false" tIns="0" lIns="0" bIns="0" rIns="0">
            <a:spAutoFit/>
          </a:bodyPr>
          <a:lstStyle/>
          <a:p>
            <a:pPr algn="ctr">
              <a:lnSpc>
                <a:spcPts val="3839"/>
              </a:lnSpc>
            </a:pPr>
            <a:r>
              <a:rPr lang="en-US" sz="3199">
                <a:solidFill>
                  <a:srgbClr val="000000"/>
                </a:solidFill>
                <a:ea typeface="윤고딕 B"/>
              </a:rPr>
              <a:t>분석 방법</a:t>
            </a:r>
          </a:p>
        </p:txBody>
      </p:sp>
      <p:sp>
        <p:nvSpPr>
          <p:cNvPr name="TextBox 14" id="14"/>
          <p:cNvSpPr txBox="true"/>
          <p:nvPr/>
        </p:nvSpPr>
        <p:spPr>
          <a:xfrm rot="0">
            <a:off x="2716377" y="4051800"/>
            <a:ext cx="3195438" cy="485775"/>
          </a:xfrm>
          <a:prstGeom prst="rect">
            <a:avLst/>
          </a:prstGeom>
        </p:spPr>
        <p:txBody>
          <a:bodyPr anchor="t" rtlCol="false" tIns="0" lIns="0" bIns="0" rIns="0">
            <a:spAutoFit/>
          </a:bodyPr>
          <a:lstStyle/>
          <a:p>
            <a:pPr algn="ctr">
              <a:lnSpc>
                <a:spcPts val="3839"/>
              </a:lnSpc>
            </a:pPr>
            <a:r>
              <a:rPr lang="en-US" sz="3199">
                <a:solidFill>
                  <a:srgbClr val="000000"/>
                </a:solidFill>
                <a:ea typeface="윤고딕 B"/>
              </a:rPr>
              <a:t>가설 설정</a:t>
            </a:r>
          </a:p>
        </p:txBody>
      </p:sp>
      <p:sp>
        <p:nvSpPr>
          <p:cNvPr name="TextBox 15" id="15"/>
          <p:cNvSpPr txBox="true"/>
          <p:nvPr/>
        </p:nvSpPr>
        <p:spPr>
          <a:xfrm rot="0">
            <a:off x="6518262" y="8056642"/>
            <a:ext cx="11374638" cy="428625"/>
          </a:xfrm>
          <a:prstGeom prst="rect">
            <a:avLst/>
          </a:prstGeom>
        </p:spPr>
        <p:txBody>
          <a:bodyPr anchor="t" rtlCol="false" tIns="0" lIns="0" bIns="0" rIns="0">
            <a:spAutoFit/>
          </a:bodyPr>
          <a:lstStyle/>
          <a:p>
            <a:pPr>
              <a:lnSpc>
                <a:spcPts val="3480"/>
              </a:lnSpc>
            </a:pPr>
            <a:r>
              <a:rPr lang="en-US" sz="2900">
                <a:solidFill>
                  <a:srgbClr val="000000"/>
                </a:solidFill>
                <a:ea typeface="윤고딕 B"/>
              </a:rPr>
              <a:t>카카오톡과 카카오톡이 아닌 앱으로 나눠서 분석 시행.</a:t>
            </a:r>
          </a:p>
        </p:txBody>
      </p:sp>
      <p:sp>
        <p:nvSpPr>
          <p:cNvPr name="TextBox 16" id="16"/>
          <p:cNvSpPr txBox="true"/>
          <p:nvPr/>
        </p:nvSpPr>
        <p:spPr>
          <a:xfrm rot="0">
            <a:off x="6518262" y="3801286"/>
            <a:ext cx="11374638" cy="866775"/>
          </a:xfrm>
          <a:prstGeom prst="rect">
            <a:avLst/>
          </a:prstGeom>
        </p:spPr>
        <p:txBody>
          <a:bodyPr anchor="t" rtlCol="false" tIns="0" lIns="0" bIns="0" rIns="0">
            <a:spAutoFit/>
          </a:bodyPr>
          <a:lstStyle/>
          <a:p>
            <a:pPr>
              <a:lnSpc>
                <a:spcPts val="3480"/>
              </a:lnSpc>
            </a:pPr>
            <a:r>
              <a:rPr lang="en-US" sz="2900">
                <a:solidFill>
                  <a:srgbClr val="000000"/>
                </a:solidFill>
                <a:ea typeface="윤고딕 B"/>
              </a:rPr>
              <a:t>카카오톡은 가장 많이 사용하는 sns이며, sns 서비스 이므로 다른 앱들에 비해 더 많이 들어갈 것이라고 가정.</a:t>
            </a:r>
          </a:p>
        </p:txBody>
      </p:sp>
      <p:sp>
        <p:nvSpPr>
          <p:cNvPr name="TextBox 17" id="17"/>
          <p:cNvSpPr txBox="true"/>
          <p:nvPr/>
        </p:nvSpPr>
        <p:spPr>
          <a:xfrm rot="0">
            <a:off x="6575412" y="6186530"/>
            <a:ext cx="11374638" cy="428625"/>
          </a:xfrm>
          <a:prstGeom prst="rect">
            <a:avLst/>
          </a:prstGeom>
        </p:spPr>
        <p:txBody>
          <a:bodyPr anchor="t" rtlCol="false" tIns="0" lIns="0" bIns="0" rIns="0">
            <a:spAutoFit/>
          </a:bodyPr>
          <a:lstStyle/>
          <a:p>
            <a:pPr>
              <a:lnSpc>
                <a:spcPts val="3480"/>
              </a:lnSpc>
            </a:pPr>
            <a:r>
              <a:rPr lang="en-US" sz="2900">
                <a:solidFill>
                  <a:srgbClr val="000000"/>
                </a:solidFill>
                <a:latin typeface="윤고딕 B"/>
              </a:rPr>
              <a:t>hci_h2.xlsx 파일 중 A1name, A1number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563705" y="1197358"/>
            <a:ext cx="1492919" cy="996184"/>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074157" y="2768473"/>
            <a:ext cx="8069843" cy="4750054"/>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9899222" y="2768473"/>
            <a:ext cx="6652254" cy="5273128"/>
          </a:xfrm>
          <a:prstGeom prst="rect">
            <a:avLst/>
          </a:prstGeom>
        </p:spPr>
      </p:pic>
      <p:sp>
        <p:nvSpPr>
          <p:cNvPr name="TextBox 5" id="5"/>
          <p:cNvSpPr txBox="true"/>
          <p:nvPr/>
        </p:nvSpPr>
        <p:spPr>
          <a:xfrm rot="0">
            <a:off x="1028700" y="1019175"/>
            <a:ext cx="16055848" cy="1343025"/>
          </a:xfrm>
          <a:prstGeom prst="rect">
            <a:avLst/>
          </a:prstGeom>
        </p:spPr>
        <p:txBody>
          <a:bodyPr anchor="t" rtlCol="false" tIns="0" lIns="0" bIns="0" rIns="0">
            <a:spAutoFit/>
          </a:bodyPr>
          <a:lstStyle/>
          <a:p>
            <a:pPr marL="0" indent="0" lvl="0">
              <a:lnSpc>
                <a:spcPts val="10560"/>
              </a:lnSpc>
              <a:spcBef>
                <a:spcPct val="0"/>
              </a:spcBef>
            </a:pPr>
            <a:r>
              <a:rPr lang="en-US" sz="8800">
                <a:solidFill>
                  <a:srgbClr val="FF811A"/>
                </a:solidFill>
                <a:ea typeface="TDTD평고딕"/>
              </a:rPr>
              <a:t>모델링 결과</a:t>
            </a:r>
          </a:p>
        </p:txBody>
      </p:sp>
      <p:sp>
        <p:nvSpPr>
          <p:cNvPr name="TextBox 6" id="6"/>
          <p:cNvSpPr txBox="true"/>
          <p:nvPr/>
        </p:nvSpPr>
        <p:spPr>
          <a:xfrm rot="0">
            <a:off x="1074157" y="8099552"/>
            <a:ext cx="8233209" cy="1454895"/>
          </a:xfrm>
          <a:prstGeom prst="rect">
            <a:avLst/>
          </a:prstGeom>
        </p:spPr>
        <p:txBody>
          <a:bodyPr anchor="t" rtlCol="false" tIns="0" lIns="0" bIns="0" rIns="0">
            <a:spAutoFit/>
          </a:bodyPr>
          <a:lstStyle/>
          <a:p>
            <a:pPr>
              <a:lnSpc>
                <a:spcPts val="3877"/>
              </a:lnSpc>
            </a:pPr>
            <a:r>
              <a:rPr lang="en-US" sz="3230">
                <a:solidFill>
                  <a:srgbClr val="000000"/>
                </a:solidFill>
                <a:ea typeface="윤고딕 B"/>
              </a:rPr>
              <a:t>결과:</a:t>
            </a:r>
          </a:p>
          <a:p>
            <a:pPr>
              <a:lnSpc>
                <a:spcPts val="3877"/>
              </a:lnSpc>
            </a:pPr>
            <a:r>
              <a:rPr lang="en-US" sz="3230">
                <a:solidFill>
                  <a:srgbClr val="000000"/>
                </a:solidFill>
                <a:ea typeface="윤고딕 B"/>
              </a:rPr>
              <a:t>카카오톡 접속 빈도가 압도적으로 높게 나왔다는 것을 알 수 있다.</a:t>
            </a:r>
          </a:p>
        </p:txBody>
      </p:sp>
      <p:sp>
        <p:nvSpPr>
          <p:cNvPr name="TextBox 7" id="7"/>
          <p:cNvSpPr txBox="true"/>
          <p:nvPr/>
        </p:nvSpPr>
        <p:spPr>
          <a:xfrm rot="0">
            <a:off x="9899222" y="8587692"/>
            <a:ext cx="6964946" cy="966755"/>
          </a:xfrm>
          <a:prstGeom prst="rect">
            <a:avLst/>
          </a:prstGeom>
        </p:spPr>
        <p:txBody>
          <a:bodyPr anchor="t" rtlCol="false" tIns="0" lIns="0" bIns="0" rIns="0">
            <a:spAutoFit/>
          </a:bodyPr>
          <a:lstStyle/>
          <a:p>
            <a:pPr>
              <a:lnSpc>
                <a:spcPts val="3877"/>
              </a:lnSpc>
            </a:pPr>
            <a:r>
              <a:rPr lang="en-US" sz="3230">
                <a:solidFill>
                  <a:srgbClr val="FF1616"/>
                </a:solidFill>
                <a:ea typeface="윤고딕 B"/>
              </a:rPr>
              <a:t>세운 가설과 검정 결과가 일치함을 알 수 있다.</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grpSp>
        <p:nvGrpSpPr>
          <p:cNvPr name="Group 2" id="2"/>
          <p:cNvGrpSpPr/>
          <p:nvPr/>
        </p:nvGrpSpPr>
        <p:grpSpPr>
          <a:xfrm rot="0">
            <a:off x="1038225" y="2877519"/>
            <a:ext cx="3633413" cy="1245917"/>
            <a:chOff x="0" y="0"/>
            <a:chExt cx="2181990" cy="748216"/>
          </a:xfrm>
        </p:grpSpPr>
        <p:sp>
          <p:nvSpPr>
            <p:cNvPr name="Freeform 3" id="3"/>
            <p:cNvSpPr/>
            <p:nvPr/>
          </p:nvSpPr>
          <p:spPr>
            <a:xfrm>
              <a:off x="0" y="0"/>
              <a:ext cx="2181990" cy="748216"/>
            </a:xfrm>
            <a:custGeom>
              <a:avLst/>
              <a:gdLst/>
              <a:ahLst/>
              <a:cxnLst/>
              <a:rect r="r" b="b" t="t" l="l"/>
              <a:pathLst>
                <a:path h="748216" w="2181990">
                  <a:moveTo>
                    <a:pt x="2057530" y="59690"/>
                  </a:moveTo>
                  <a:cubicBezTo>
                    <a:pt x="2093090" y="59690"/>
                    <a:pt x="2122300" y="88900"/>
                    <a:pt x="2122300" y="124460"/>
                  </a:cubicBezTo>
                  <a:lnTo>
                    <a:pt x="2122300" y="623756"/>
                  </a:lnTo>
                  <a:cubicBezTo>
                    <a:pt x="2122300" y="659316"/>
                    <a:pt x="2093090" y="688526"/>
                    <a:pt x="2057530" y="688526"/>
                  </a:cubicBezTo>
                  <a:lnTo>
                    <a:pt x="124460" y="688526"/>
                  </a:lnTo>
                  <a:cubicBezTo>
                    <a:pt x="88900" y="688526"/>
                    <a:pt x="59690" y="659316"/>
                    <a:pt x="59690" y="623756"/>
                  </a:cubicBezTo>
                  <a:lnTo>
                    <a:pt x="59690" y="124460"/>
                  </a:lnTo>
                  <a:cubicBezTo>
                    <a:pt x="59690" y="88900"/>
                    <a:pt x="88900" y="59690"/>
                    <a:pt x="124460" y="59690"/>
                  </a:cubicBezTo>
                  <a:lnTo>
                    <a:pt x="2057530" y="59690"/>
                  </a:lnTo>
                  <a:moveTo>
                    <a:pt x="2057530" y="0"/>
                  </a:moveTo>
                  <a:lnTo>
                    <a:pt x="124460" y="0"/>
                  </a:lnTo>
                  <a:cubicBezTo>
                    <a:pt x="55880" y="0"/>
                    <a:pt x="0" y="55880"/>
                    <a:pt x="0" y="124460"/>
                  </a:cubicBezTo>
                  <a:lnTo>
                    <a:pt x="0" y="623756"/>
                  </a:lnTo>
                  <a:cubicBezTo>
                    <a:pt x="0" y="692336"/>
                    <a:pt x="55880" y="748216"/>
                    <a:pt x="124460" y="748216"/>
                  </a:cubicBezTo>
                  <a:lnTo>
                    <a:pt x="2057530" y="748216"/>
                  </a:lnTo>
                  <a:cubicBezTo>
                    <a:pt x="2126110" y="748216"/>
                    <a:pt x="2181990" y="692336"/>
                    <a:pt x="2181990" y="623756"/>
                  </a:cubicBezTo>
                  <a:lnTo>
                    <a:pt x="2181990" y="124460"/>
                  </a:lnTo>
                  <a:cubicBezTo>
                    <a:pt x="2181990" y="55880"/>
                    <a:pt x="2126110" y="0"/>
                    <a:pt x="2057530" y="0"/>
                  </a:cubicBezTo>
                  <a:close/>
                </a:path>
              </a:pathLst>
            </a:custGeom>
            <a:solidFill>
              <a:srgbClr val="FFCC32"/>
            </a:solidFill>
          </p:spPr>
        </p:sp>
      </p:gr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645149">
            <a:off x="1402185" y="3072980"/>
            <a:ext cx="722859" cy="854995"/>
          </a:xfrm>
          <a:prstGeom prst="rect">
            <a:avLst/>
          </a:prstGeom>
        </p:spPr>
      </p:pic>
      <p:grpSp>
        <p:nvGrpSpPr>
          <p:cNvPr name="Group 5" id="5"/>
          <p:cNvGrpSpPr/>
          <p:nvPr/>
        </p:nvGrpSpPr>
        <p:grpSpPr>
          <a:xfrm rot="0">
            <a:off x="5902941" y="2877519"/>
            <a:ext cx="3633413" cy="1245917"/>
            <a:chOff x="0" y="0"/>
            <a:chExt cx="2181990" cy="748216"/>
          </a:xfrm>
        </p:grpSpPr>
        <p:sp>
          <p:nvSpPr>
            <p:cNvPr name="Freeform 6" id="6"/>
            <p:cNvSpPr/>
            <p:nvPr/>
          </p:nvSpPr>
          <p:spPr>
            <a:xfrm>
              <a:off x="0" y="0"/>
              <a:ext cx="2181990" cy="748216"/>
            </a:xfrm>
            <a:custGeom>
              <a:avLst/>
              <a:gdLst/>
              <a:ahLst/>
              <a:cxnLst/>
              <a:rect r="r" b="b" t="t" l="l"/>
              <a:pathLst>
                <a:path h="748216" w="2181990">
                  <a:moveTo>
                    <a:pt x="2057530" y="59690"/>
                  </a:moveTo>
                  <a:cubicBezTo>
                    <a:pt x="2093090" y="59690"/>
                    <a:pt x="2122300" y="88900"/>
                    <a:pt x="2122300" y="124460"/>
                  </a:cubicBezTo>
                  <a:lnTo>
                    <a:pt x="2122300" y="623756"/>
                  </a:lnTo>
                  <a:cubicBezTo>
                    <a:pt x="2122300" y="659316"/>
                    <a:pt x="2093090" y="688526"/>
                    <a:pt x="2057530" y="688526"/>
                  </a:cubicBezTo>
                  <a:lnTo>
                    <a:pt x="124460" y="688526"/>
                  </a:lnTo>
                  <a:cubicBezTo>
                    <a:pt x="88900" y="688526"/>
                    <a:pt x="59690" y="659316"/>
                    <a:pt x="59690" y="623756"/>
                  </a:cubicBezTo>
                  <a:lnTo>
                    <a:pt x="59690" y="124460"/>
                  </a:lnTo>
                  <a:cubicBezTo>
                    <a:pt x="59690" y="88900"/>
                    <a:pt x="88900" y="59690"/>
                    <a:pt x="124460" y="59690"/>
                  </a:cubicBezTo>
                  <a:lnTo>
                    <a:pt x="2057530" y="59690"/>
                  </a:lnTo>
                  <a:moveTo>
                    <a:pt x="2057530" y="0"/>
                  </a:moveTo>
                  <a:lnTo>
                    <a:pt x="124460" y="0"/>
                  </a:lnTo>
                  <a:cubicBezTo>
                    <a:pt x="55880" y="0"/>
                    <a:pt x="0" y="55880"/>
                    <a:pt x="0" y="124460"/>
                  </a:cubicBezTo>
                  <a:lnTo>
                    <a:pt x="0" y="623756"/>
                  </a:lnTo>
                  <a:cubicBezTo>
                    <a:pt x="0" y="692336"/>
                    <a:pt x="55880" y="748216"/>
                    <a:pt x="124460" y="748216"/>
                  </a:cubicBezTo>
                  <a:lnTo>
                    <a:pt x="2057530" y="748216"/>
                  </a:lnTo>
                  <a:cubicBezTo>
                    <a:pt x="2126110" y="748216"/>
                    <a:pt x="2181990" y="692336"/>
                    <a:pt x="2181990" y="623756"/>
                  </a:cubicBezTo>
                  <a:lnTo>
                    <a:pt x="2181990" y="124460"/>
                  </a:lnTo>
                  <a:cubicBezTo>
                    <a:pt x="2181990" y="55880"/>
                    <a:pt x="2126110" y="0"/>
                    <a:pt x="2057530" y="0"/>
                  </a:cubicBezTo>
                  <a:close/>
                </a:path>
              </a:pathLst>
            </a:custGeom>
            <a:solidFill>
              <a:srgbClr val="FF811A"/>
            </a:solidFill>
          </p:spPr>
        </p:sp>
      </p:grpSp>
      <p:grpSp>
        <p:nvGrpSpPr>
          <p:cNvPr name="Group 7" id="7"/>
          <p:cNvGrpSpPr/>
          <p:nvPr/>
        </p:nvGrpSpPr>
        <p:grpSpPr>
          <a:xfrm rot="0">
            <a:off x="5902941" y="4633276"/>
            <a:ext cx="3633413" cy="1245917"/>
            <a:chOff x="0" y="0"/>
            <a:chExt cx="2181990" cy="748216"/>
          </a:xfrm>
        </p:grpSpPr>
        <p:sp>
          <p:nvSpPr>
            <p:cNvPr name="Freeform 8" id="8"/>
            <p:cNvSpPr/>
            <p:nvPr/>
          </p:nvSpPr>
          <p:spPr>
            <a:xfrm>
              <a:off x="0" y="0"/>
              <a:ext cx="2181990" cy="748216"/>
            </a:xfrm>
            <a:custGeom>
              <a:avLst/>
              <a:gdLst/>
              <a:ahLst/>
              <a:cxnLst/>
              <a:rect r="r" b="b" t="t" l="l"/>
              <a:pathLst>
                <a:path h="748216" w="2181990">
                  <a:moveTo>
                    <a:pt x="2057530" y="59690"/>
                  </a:moveTo>
                  <a:cubicBezTo>
                    <a:pt x="2093090" y="59690"/>
                    <a:pt x="2122300" y="88900"/>
                    <a:pt x="2122300" y="124460"/>
                  </a:cubicBezTo>
                  <a:lnTo>
                    <a:pt x="2122300" y="623756"/>
                  </a:lnTo>
                  <a:cubicBezTo>
                    <a:pt x="2122300" y="659316"/>
                    <a:pt x="2093090" y="688526"/>
                    <a:pt x="2057530" y="688526"/>
                  </a:cubicBezTo>
                  <a:lnTo>
                    <a:pt x="124460" y="688526"/>
                  </a:lnTo>
                  <a:cubicBezTo>
                    <a:pt x="88900" y="688526"/>
                    <a:pt x="59690" y="659316"/>
                    <a:pt x="59690" y="623756"/>
                  </a:cubicBezTo>
                  <a:lnTo>
                    <a:pt x="59690" y="124460"/>
                  </a:lnTo>
                  <a:cubicBezTo>
                    <a:pt x="59690" y="88900"/>
                    <a:pt x="88900" y="59690"/>
                    <a:pt x="124460" y="59690"/>
                  </a:cubicBezTo>
                  <a:lnTo>
                    <a:pt x="2057530" y="59690"/>
                  </a:lnTo>
                  <a:moveTo>
                    <a:pt x="2057530" y="0"/>
                  </a:moveTo>
                  <a:lnTo>
                    <a:pt x="124460" y="0"/>
                  </a:lnTo>
                  <a:cubicBezTo>
                    <a:pt x="55880" y="0"/>
                    <a:pt x="0" y="55880"/>
                    <a:pt x="0" y="124460"/>
                  </a:cubicBezTo>
                  <a:lnTo>
                    <a:pt x="0" y="623756"/>
                  </a:lnTo>
                  <a:cubicBezTo>
                    <a:pt x="0" y="692336"/>
                    <a:pt x="55880" y="748216"/>
                    <a:pt x="124460" y="748216"/>
                  </a:cubicBezTo>
                  <a:lnTo>
                    <a:pt x="2057530" y="748216"/>
                  </a:lnTo>
                  <a:cubicBezTo>
                    <a:pt x="2126110" y="748216"/>
                    <a:pt x="2181990" y="692336"/>
                    <a:pt x="2181990" y="623756"/>
                  </a:cubicBezTo>
                  <a:lnTo>
                    <a:pt x="2181990" y="124460"/>
                  </a:lnTo>
                  <a:cubicBezTo>
                    <a:pt x="2181990" y="55880"/>
                    <a:pt x="2126110" y="0"/>
                    <a:pt x="2057530" y="0"/>
                  </a:cubicBezTo>
                  <a:close/>
                </a:path>
              </a:pathLst>
            </a:custGeom>
            <a:solidFill>
              <a:srgbClr val="FFCC32"/>
            </a:solidFill>
          </p:spPr>
        </p:sp>
      </p:grpSp>
      <p:pic>
        <p:nvPicPr>
          <p:cNvPr name="Picture 9" id="9"/>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6284188" y="4961949"/>
            <a:ext cx="766706" cy="652397"/>
          </a:xfrm>
          <a:prstGeom prst="rect">
            <a:avLst/>
          </a:prstGeom>
        </p:spPr>
      </p:pic>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6200976" y="3070230"/>
            <a:ext cx="803820" cy="834153"/>
          </a:xfrm>
          <a:prstGeom prst="rect">
            <a:avLst/>
          </a:prstGeom>
        </p:spPr>
      </p:pic>
      <p:pic>
        <p:nvPicPr>
          <p:cNvPr name="Picture 11" id="11"/>
          <p:cNvPicPr>
            <a:picLocks noChangeAspect="true"/>
          </p:cNvPicPr>
          <p:nvPr/>
        </p:nvPicPr>
        <p:blipFill>
          <a:blip r:embed="rId8"/>
          <a:srcRect l="0" t="0" r="0" b="0"/>
          <a:stretch>
            <a:fillRect/>
          </a:stretch>
        </p:blipFill>
        <p:spPr>
          <a:xfrm flipH="false" flipV="false" rot="0">
            <a:off x="1118017" y="4435566"/>
            <a:ext cx="2507198" cy="4822734"/>
          </a:xfrm>
          <a:prstGeom prst="rect">
            <a:avLst/>
          </a:prstGeom>
        </p:spPr>
      </p:pic>
      <p:sp>
        <p:nvSpPr>
          <p:cNvPr name="TextBox 12" id="12"/>
          <p:cNvSpPr txBox="true"/>
          <p:nvPr/>
        </p:nvSpPr>
        <p:spPr>
          <a:xfrm rot="0">
            <a:off x="1028700" y="759975"/>
            <a:ext cx="17259300" cy="1457325"/>
          </a:xfrm>
          <a:prstGeom prst="rect">
            <a:avLst/>
          </a:prstGeom>
        </p:spPr>
        <p:txBody>
          <a:bodyPr anchor="t" rtlCol="false" tIns="0" lIns="0" bIns="0" rIns="0">
            <a:spAutoFit/>
          </a:bodyPr>
          <a:lstStyle/>
          <a:p>
            <a:pPr marL="0" indent="0" lvl="0">
              <a:lnSpc>
                <a:spcPts val="5759"/>
              </a:lnSpc>
              <a:spcBef>
                <a:spcPct val="0"/>
              </a:spcBef>
            </a:pPr>
            <a:r>
              <a:rPr lang="en-US" sz="4800">
                <a:solidFill>
                  <a:srgbClr val="FF811A"/>
                </a:solidFill>
                <a:ea typeface="TDTD평고딕"/>
              </a:rPr>
              <a:t>가설 3. </a:t>
            </a:r>
            <a:r>
              <a:rPr lang="en-US" sz="4800">
                <a:solidFill>
                  <a:srgbClr val="15232E"/>
                </a:solidFill>
                <a:ea typeface="TDTD평고딕"/>
              </a:rPr>
              <a:t>아이폰 유저는 타 기종 유저들에 비해 스마트폰 사용 시간이 높을것이다.</a:t>
            </a:r>
          </a:p>
        </p:txBody>
      </p:sp>
      <p:sp>
        <p:nvSpPr>
          <p:cNvPr name="TextBox 13" id="13"/>
          <p:cNvSpPr txBox="true"/>
          <p:nvPr/>
        </p:nvSpPr>
        <p:spPr>
          <a:xfrm rot="0">
            <a:off x="7050893" y="3358893"/>
            <a:ext cx="2310633" cy="335852"/>
          </a:xfrm>
          <a:prstGeom prst="rect">
            <a:avLst/>
          </a:prstGeom>
        </p:spPr>
        <p:txBody>
          <a:bodyPr anchor="t" rtlCol="false" tIns="0" lIns="0" bIns="0" rIns="0">
            <a:spAutoFit/>
          </a:bodyPr>
          <a:lstStyle/>
          <a:p>
            <a:pPr algn="ctr">
              <a:lnSpc>
                <a:spcPts val="2654"/>
              </a:lnSpc>
            </a:pPr>
            <a:r>
              <a:rPr lang="en-US" sz="2212">
                <a:solidFill>
                  <a:srgbClr val="000000"/>
                </a:solidFill>
                <a:ea typeface="윤고딕 B"/>
              </a:rPr>
              <a:t>사용 데이터</a:t>
            </a:r>
          </a:p>
        </p:txBody>
      </p:sp>
      <p:sp>
        <p:nvSpPr>
          <p:cNvPr name="TextBox 14" id="14"/>
          <p:cNvSpPr txBox="true"/>
          <p:nvPr/>
        </p:nvSpPr>
        <p:spPr>
          <a:xfrm rot="0">
            <a:off x="7057544" y="5088308"/>
            <a:ext cx="2310633" cy="335852"/>
          </a:xfrm>
          <a:prstGeom prst="rect">
            <a:avLst/>
          </a:prstGeom>
        </p:spPr>
        <p:txBody>
          <a:bodyPr anchor="t" rtlCol="false" tIns="0" lIns="0" bIns="0" rIns="0">
            <a:spAutoFit/>
          </a:bodyPr>
          <a:lstStyle/>
          <a:p>
            <a:pPr algn="ctr">
              <a:lnSpc>
                <a:spcPts val="2654"/>
              </a:lnSpc>
            </a:pPr>
            <a:r>
              <a:rPr lang="en-US" sz="2212">
                <a:solidFill>
                  <a:srgbClr val="000000"/>
                </a:solidFill>
                <a:ea typeface="윤고딕 B"/>
              </a:rPr>
              <a:t>분석 방법</a:t>
            </a:r>
          </a:p>
        </p:txBody>
      </p:sp>
      <p:sp>
        <p:nvSpPr>
          <p:cNvPr name="TextBox 15" id="15"/>
          <p:cNvSpPr txBox="true"/>
          <p:nvPr/>
        </p:nvSpPr>
        <p:spPr>
          <a:xfrm rot="0">
            <a:off x="2198455" y="3316595"/>
            <a:ext cx="2209242" cy="335852"/>
          </a:xfrm>
          <a:prstGeom prst="rect">
            <a:avLst/>
          </a:prstGeom>
        </p:spPr>
        <p:txBody>
          <a:bodyPr anchor="t" rtlCol="false" tIns="0" lIns="0" bIns="0" rIns="0">
            <a:spAutoFit/>
          </a:bodyPr>
          <a:lstStyle/>
          <a:p>
            <a:pPr algn="ctr">
              <a:lnSpc>
                <a:spcPts val="2654"/>
              </a:lnSpc>
            </a:pPr>
            <a:r>
              <a:rPr lang="en-US" sz="2212">
                <a:solidFill>
                  <a:srgbClr val="000000"/>
                </a:solidFill>
                <a:ea typeface="윤고딕 B"/>
              </a:rPr>
              <a:t>가설 설정</a:t>
            </a:r>
          </a:p>
        </p:txBody>
      </p:sp>
      <p:sp>
        <p:nvSpPr>
          <p:cNvPr name="TextBox 16" id="16"/>
          <p:cNvSpPr txBox="true"/>
          <p:nvPr/>
        </p:nvSpPr>
        <p:spPr>
          <a:xfrm rot="0">
            <a:off x="10137247" y="2879119"/>
            <a:ext cx="6386137" cy="1304925"/>
          </a:xfrm>
          <a:prstGeom prst="rect">
            <a:avLst/>
          </a:prstGeom>
        </p:spPr>
        <p:txBody>
          <a:bodyPr anchor="t" rtlCol="false" tIns="0" lIns="0" bIns="0" rIns="0">
            <a:spAutoFit/>
          </a:bodyPr>
          <a:lstStyle/>
          <a:p>
            <a:pPr>
              <a:lnSpc>
                <a:spcPts val="3480"/>
              </a:lnSpc>
            </a:pPr>
            <a:r>
              <a:rPr lang="en-US" sz="2900">
                <a:solidFill>
                  <a:srgbClr val="000000"/>
                </a:solidFill>
                <a:ea typeface="윤고딕 B"/>
              </a:rPr>
              <a:t>설문조사_중간_데이터_.xlsx 파일 중 PhoneModel, A1hour+A2hour+A3hour</a:t>
            </a:r>
          </a:p>
        </p:txBody>
      </p:sp>
      <p:sp>
        <p:nvSpPr>
          <p:cNvPr name="TextBox 17" id="17"/>
          <p:cNvSpPr txBox="true"/>
          <p:nvPr/>
        </p:nvSpPr>
        <p:spPr>
          <a:xfrm rot="0">
            <a:off x="1118017" y="9420225"/>
            <a:ext cx="3907114" cy="533400"/>
          </a:xfrm>
          <a:prstGeom prst="rect">
            <a:avLst/>
          </a:prstGeom>
        </p:spPr>
        <p:txBody>
          <a:bodyPr anchor="t" rtlCol="false" tIns="0" lIns="0" bIns="0" rIns="0">
            <a:spAutoFit/>
          </a:bodyPr>
          <a:lstStyle/>
          <a:p>
            <a:pPr algn="ctr">
              <a:lnSpc>
                <a:spcPts val="2160"/>
              </a:lnSpc>
              <a:spcBef>
                <a:spcPct val="0"/>
              </a:spcBef>
            </a:pPr>
            <a:r>
              <a:rPr lang="en-US" sz="1800">
                <a:solidFill>
                  <a:srgbClr val="000000"/>
                </a:solidFill>
                <a:latin typeface="윤고딕 B"/>
              </a:rPr>
              <a:t>http://www.dspress.org/news/articleView.html?idxno=4321</a:t>
            </a:r>
          </a:p>
        </p:txBody>
      </p:sp>
      <p:sp>
        <p:nvSpPr>
          <p:cNvPr name="TextBox 18" id="18"/>
          <p:cNvSpPr txBox="true"/>
          <p:nvPr/>
        </p:nvSpPr>
        <p:spPr>
          <a:xfrm rot="0">
            <a:off x="10137247" y="4930970"/>
            <a:ext cx="6063645" cy="1743075"/>
          </a:xfrm>
          <a:prstGeom prst="rect">
            <a:avLst/>
          </a:prstGeom>
        </p:spPr>
        <p:txBody>
          <a:bodyPr anchor="t" rtlCol="false" tIns="0" lIns="0" bIns="0" rIns="0">
            <a:spAutoFit/>
          </a:bodyPr>
          <a:lstStyle/>
          <a:p>
            <a:pPr>
              <a:lnSpc>
                <a:spcPts val="3480"/>
              </a:lnSpc>
              <a:spcBef>
                <a:spcPct val="0"/>
              </a:spcBef>
            </a:pPr>
            <a:r>
              <a:rPr lang="en-US" sz="2900">
                <a:solidFill>
                  <a:srgbClr val="000000"/>
                </a:solidFill>
                <a:latin typeface="윤고딕 B"/>
              </a:rPr>
              <a:t>A1hour+A2hour+A3hour 를 sum에 저장한 뒤 x1이라고 하고, 이 숫자가 휴대폰 모델(아이폰)과 연관이 있는 지 분석</a:t>
            </a:r>
          </a:p>
        </p:txBody>
      </p:sp>
      <p:sp>
        <p:nvSpPr>
          <p:cNvPr name="TextBox 19" id="19"/>
          <p:cNvSpPr txBox="true"/>
          <p:nvPr/>
        </p:nvSpPr>
        <p:spPr>
          <a:xfrm rot="0">
            <a:off x="3896278" y="7686675"/>
            <a:ext cx="11881943" cy="1571625"/>
          </a:xfrm>
          <a:prstGeom prst="rect">
            <a:avLst/>
          </a:prstGeom>
        </p:spPr>
        <p:txBody>
          <a:bodyPr anchor="t" rtlCol="false" tIns="0" lIns="0" bIns="0" rIns="0">
            <a:spAutoFit/>
          </a:bodyPr>
          <a:lstStyle/>
          <a:p>
            <a:pPr>
              <a:lnSpc>
                <a:spcPts val="3120"/>
              </a:lnSpc>
            </a:pPr>
            <a:r>
              <a:rPr lang="en-US" sz="2600">
                <a:solidFill>
                  <a:srgbClr val="000000"/>
                </a:solidFill>
                <a:ea typeface="윤고딕 B"/>
              </a:rPr>
              <a:t>애플이 타 휴대폰보다 외적인 디자인과, 감성에 욕심을 두는 브랜드라는 인식이 있기 때문에, 이를 사용하는 유저들이 휴대폰에 대한 관심도가 높을 것이라 예상했기 때문에 스마트폰 사용 시간이 높을 수도 있다고 예상했고, 유저들의 감성과 아닌 사람들의 감성의 차이도 있는지 궁금했음.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7563705" y="1197358"/>
            <a:ext cx="1492919" cy="996184"/>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2014148" y="2742754"/>
            <a:ext cx="6296016" cy="6705191"/>
          </a:xfrm>
          <a:prstGeom prst="rect">
            <a:avLst/>
          </a:prstGeom>
        </p:spPr>
      </p:pic>
      <p:sp>
        <p:nvSpPr>
          <p:cNvPr name="TextBox 4" id="4"/>
          <p:cNvSpPr txBox="true"/>
          <p:nvPr/>
        </p:nvSpPr>
        <p:spPr>
          <a:xfrm rot="0">
            <a:off x="1028700" y="1019175"/>
            <a:ext cx="16055848" cy="1343025"/>
          </a:xfrm>
          <a:prstGeom prst="rect">
            <a:avLst/>
          </a:prstGeom>
        </p:spPr>
        <p:txBody>
          <a:bodyPr anchor="t" rtlCol="false" tIns="0" lIns="0" bIns="0" rIns="0">
            <a:spAutoFit/>
          </a:bodyPr>
          <a:lstStyle/>
          <a:p>
            <a:pPr marL="0" indent="0" lvl="0">
              <a:lnSpc>
                <a:spcPts val="10560"/>
              </a:lnSpc>
              <a:spcBef>
                <a:spcPct val="0"/>
              </a:spcBef>
            </a:pPr>
            <a:r>
              <a:rPr lang="en-US" sz="8800">
                <a:solidFill>
                  <a:srgbClr val="FF811A"/>
                </a:solidFill>
                <a:ea typeface="TDTD평고딕"/>
              </a:rPr>
              <a:t>모델링 결과</a:t>
            </a:r>
          </a:p>
        </p:txBody>
      </p:sp>
      <p:sp>
        <p:nvSpPr>
          <p:cNvPr name="TextBox 5" id="5"/>
          <p:cNvSpPr txBox="true"/>
          <p:nvPr/>
        </p:nvSpPr>
        <p:spPr>
          <a:xfrm rot="0">
            <a:off x="8851339" y="3688605"/>
            <a:ext cx="8233209" cy="1454895"/>
          </a:xfrm>
          <a:prstGeom prst="rect">
            <a:avLst/>
          </a:prstGeom>
        </p:spPr>
        <p:txBody>
          <a:bodyPr anchor="t" rtlCol="false" tIns="0" lIns="0" bIns="0" rIns="0">
            <a:spAutoFit/>
          </a:bodyPr>
          <a:lstStyle/>
          <a:p>
            <a:pPr>
              <a:lnSpc>
                <a:spcPts val="3877"/>
              </a:lnSpc>
            </a:pPr>
            <a:r>
              <a:rPr lang="en-US" sz="3230">
                <a:solidFill>
                  <a:srgbClr val="000000"/>
                </a:solidFill>
                <a:ea typeface="윤고딕 B"/>
              </a:rPr>
              <a:t>결과 :</a:t>
            </a:r>
          </a:p>
          <a:p>
            <a:pPr>
              <a:lnSpc>
                <a:spcPts val="3877"/>
              </a:lnSpc>
            </a:pPr>
            <a:r>
              <a:rPr lang="en-US" sz="3230">
                <a:solidFill>
                  <a:srgbClr val="000000"/>
                </a:solidFill>
                <a:ea typeface="윤고딕 B"/>
              </a:rPr>
              <a:t>아이폰 유저가 타 기종 유저들의 휴대폰 사용 시간보다 높은 것을 알 수 있다.</a:t>
            </a:r>
          </a:p>
        </p:txBody>
      </p:sp>
      <p:sp>
        <p:nvSpPr>
          <p:cNvPr name="TextBox 6" id="6"/>
          <p:cNvSpPr txBox="true"/>
          <p:nvPr/>
        </p:nvSpPr>
        <p:spPr>
          <a:xfrm rot="0">
            <a:off x="8851339" y="6638925"/>
            <a:ext cx="8233209" cy="478615"/>
          </a:xfrm>
          <a:prstGeom prst="rect">
            <a:avLst/>
          </a:prstGeom>
        </p:spPr>
        <p:txBody>
          <a:bodyPr anchor="t" rtlCol="false" tIns="0" lIns="0" bIns="0" rIns="0">
            <a:spAutoFit/>
          </a:bodyPr>
          <a:lstStyle/>
          <a:p>
            <a:pPr>
              <a:lnSpc>
                <a:spcPts val="3877"/>
              </a:lnSpc>
            </a:pPr>
            <a:r>
              <a:rPr lang="en-US" sz="3230">
                <a:solidFill>
                  <a:srgbClr val="FF1616"/>
                </a:solidFill>
                <a:ea typeface="윤고딕 B"/>
              </a:rPr>
              <a:t>세운 가설과 검정 결과가 일치함을 알 수 있다.</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F1F1F0"/>
        </a:solidFill>
      </p:bgPr>
    </p:bg>
    <p:spTree>
      <p:nvGrpSpPr>
        <p:cNvPr id="1" name=""/>
        <p:cNvGrpSpPr/>
        <p:nvPr/>
      </p:nvGrpSpPr>
      <p:grpSpPr>
        <a:xfrm>
          <a:off x="0" y="0"/>
          <a:ext cx="0" cy="0"/>
          <a:chOff x="0" y="0"/>
          <a:chExt cx="0" cy="0"/>
        </a:xfrm>
      </p:grpSpPr>
      <p:sp>
        <p:nvSpPr>
          <p:cNvPr name="AutoShape 2" id="2"/>
          <p:cNvSpPr/>
          <p:nvPr/>
        </p:nvSpPr>
        <p:spPr>
          <a:xfrm rot="0">
            <a:off x="1076325" y="5094230"/>
            <a:ext cx="15786407" cy="0"/>
          </a:xfrm>
          <a:prstGeom prst="line">
            <a:avLst/>
          </a:prstGeom>
          <a:ln cap="flat" w="47625">
            <a:solidFill>
              <a:srgbClr val="FF811A"/>
            </a:solidFill>
            <a:prstDash val="solid"/>
            <a:headEnd type="none" len="sm" w="sm"/>
            <a:tailEnd type="none" len="sm" w="sm"/>
          </a:ln>
        </p:spPr>
      </p:sp>
      <p:sp>
        <p:nvSpPr>
          <p:cNvPr name="TextBox 3" id="3"/>
          <p:cNvSpPr txBox="true"/>
          <p:nvPr/>
        </p:nvSpPr>
        <p:spPr>
          <a:xfrm rot="0">
            <a:off x="1028700" y="1019175"/>
            <a:ext cx="16230600" cy="1343025"/>
          </a:xfrm>
          <a:prstGeom prst="rect">
            <a:avLst/>
          </a:prstGeom>
        </p:spPr>
        <p:txBody>
          <a:bodyPr anchor="t" rtlCol="false" tIns="0" lIns="0" bIns="0" rIns="0">
            <a:spAutoFit/>
          </a:bodyPr>
          <a:lstStyle/>
          <a:p>
            <a:pPr algn="l" marL="0" indent="0" lvl="0">
              <a:lnSpc>
                <a:spcPts val="10560"/>
              </a:lnSpc>
              <a:spcBef>
                <a:spcPct val="0"/>
              </a:spcBef>
            </a:pPr>
            <a:r>
              <a:rPr lang="en-US" sz="8800">
                <a:solidFill>
                  <a:srgbClr val="FF811A"/>
                </a:solidFill>
                <a:ea typeface="TDTD평고딕"/>
              </a:rPr>
              <a:t>결과로 얻을 수 있는 고찰</a:t>
            </a:r>
          </a:p>
        </p:txBody>
      </p:sp>
      <p:sp>
        <p:nvSpPr>
          <p:cNvPr name="TextBox 4" id="4"/>
          <p:cNvSpPr txBox="true"/>
          <p:nvPr/>
        </p:nvSpPr>
        <p:spPr>
          <a:xfrm rot="0">
            <a:off x="1310536" y="3439068"/>
            <a:ext cx="4443073" cy="763878"/>
          </a:xfrm>
          <a:prstGeom prst="rect">
            <a:avLst/>
          </a:prstGeom>
        </p:spPr>
        <p:txBody>
          <a:bodyPr anchor="t" rtlCol="false" tIns="0" lIns="0" bIns="0" rIns="0">
            <a:spAutoFit/>
          </a:bodyPr>
          <a:lstStyle/>
          <a:p>
            <a:pPr marL="0" indent="0" lvl="0">
              <a:lnSpc>
                <a:spcPts val="5918"/>
              </a:lnSpc>
              <a:spcBef>
                <a:spcPct val="0"/>
              </a:spcBef>
            </a:pPr>
            <a:r>
              <a:rPr lang="en-US" sz="4932">
                <a:solidFill>
                  <a:srgbClr val="FF811A"/>
                </a:solidFill>
                <a:ea typeface="TDTD평고딕"/>
              </a:rPr>
              <a:t>가설1.</a:t>
            </a:r>
          </a:p>
        </p:txBody>
      </p:sp>
      <p:sp>
        <p:nvSpPr>
          <p:cNvPr name="TextBox 5" id="5"/>
          <p:cNvSpPr txBox="true"/>
          <p:nvPr/>
        </p:nvSpPr>
        <p:spPr>
          <a:xfrm rot="0">
            <a:off x="4065112" y="3065992"/>
            <a:ext cx="13194188" cy="1471930"/>
          </a:xfrm>
          <a:prstGeom prst="rect">
            <a:avLst/>
          </a:prstGeom>
        </p:spPr>
        <p:txBody>
          <a:bodyPr anchor="t" rtlCol="false" tIns="0" lIns="0" bIns="0" rIns="0">
            <a:spAutoFit/>
          </a:bodyPr>
          <a:lstStyle/>
          <a:p>
            <a:pPr marL="0" indent="0" lvl="0">
              <a:lnSpc>
                <a:spcPts val="3919"/>
              </a:lnSpc>
              <a:spcBef>
                <a:spcPct val="0"/>
              </a:spcBef>
            </a:pPr>
            <a:r>
              <a:rPr lang="en-US" sz="2799">
                <a:solidFill>
                  <a:srgbClr val="000000"/>
                </a:solidFill>
                <a:ea typeface="윤고딕 B"/>
              </a:rPr>
              <a:t>상대적으로 젊은 세대인 대학생이 최신 앱 사용(카카오톡이라 가정)을 많이 사용할 것으로 예측했으나, 맞지 않음을 알았고, 이를 통해 시대가 변화함에 따라 최신 앱에 대한 접근성은 세대에 구애받지 않는다는 것을 알 수 있다.</a:t>
            </a:r>
          </a:p>
        </p:txBody>
      </p:sp>
      <p:sp>
        <p:nvSpPr>
          <p:cNvPr name="TextBox 6" id="6"/>
          <p:cNvSpPr txBox="true"/>
          <p:nvPr/>
        </p:nvSpPr>
        <p:spPr>
          <a:xfrm rot="0">
            <a:off x="4065112" y="5482637"/>
            <a:ext cx="12797620" cy="1471930"/>
          </a:xfrm>
          <a:prstGeom prst="rect">
            <a:avLst/>
          </a:prstGeom>
        </p:spPr>
        <p:txBody>
          <a:bodyPr anchor="t" rtlCol="false" tIns="0" lIns="0" bIns="0" rIns="0">
            <a:spAutoFit/>
          </a:bodyPr>
          <a:lstStyle/>
          <a:p>
            <a:pPr marL="0" indent="0" lvl="0">
              <a:lnSpc>
                <a:spcPts val="3919"/>
              </a:lnSpc>
              <a:spcBef>
                <a:spcPct val="0"/>
              </a:spcBef>
            </a:pPr>
            <a:r>
              <a:rPr lang="en-US" sz="2799">
                <a:solidFill>
                  <a:srgbClr val="000000"/>
                </a:solidFill>
                <a:ea typeface="윤고딕 B"/>
              </a:rPr>
              <a:t>다른 앱들에 비해 카카오톡은 sns 어플리케이션이기도 하므로 접속 빈도수가 높음을 알 수 있고, 이에 추가적으로 압도적으로 많았다는 건 사람들이 대화를 많이 찾는다는 것과, 이를 앱을 통해서 해결한다는 것을 알 수 있다.</a:t>
            </a:r>
          </a:p>
        </p:txBody>
      </p:sp>
      <p:sp>
        <p:nvSpPr>
          <p:cNvPr name="TextBox 7" id="7"/>
          <p:cNvSpPr txBox="true"/>
          <p:nvPr/>
        </p:nvSpPr>
        <p:spPr>
          <a:xfrm rot="0">
            <a:off x="1310536" y="5732405"/>
            <a:ext cx="4443073" cy="763878"/>
          </a:xfrm>
          <a:prstGeom prst="rect">
            <a:avLst/>
          </a:prstGeom>
        </p:spPr>
        <p:txBody>
          <a:bodyPr anchor="t" rtlCol="false" tIns="0" lIns="0" bIns="0" rIns="0">
            <a:spAutoFit/>
          </a:bodyPr>
          <a:lstStyle/>
          <a:p>
            <a:pPr marL="0" indent="0" lvl="0">
              <a:lnSpc>
                <a:spcPts val="5918"/>
              </a:lnSpc>
              <a:spcBef>
                <a:spcPct val="0"/>
              </a:spcBef>
            </a:pPr>
            <a:r>
              <a:rPr lang="en-US" sz="4932">
                <a:solidFill>
                  <a:srgbClr val="FF811A"/>
                </a:solidFill>
                <a:ea typeface="TDTD평고딕"/>
              </a:rPr>
              <a:t>가설2,</a:t>
            </a:r>
          </a:p>
        </p:txBody>
      </p:sp>
      <p:sp>
        <p:nvSpPr>
          <p:cNvPr name="TextBox 8" id="8"/>
          <p:cNvSpPr txBox="true"/>
          <p:nvPr/>
        </p:nvSpPr>
        <p:spPr>
          <a:xfrm rot="0">
            <a:off x="1310536" y="7604006"/>
            <a:ext cx="4443073" cy="763878"/>
          </a:xfrm>
          <a:prstGeom prst="rect">
            <a:avLst/>
          </a:prstGeom>
        </p:spPr>
        <p:txBody>
          <a:bodyPr anchor="t" rtlCol="false" tIns="0" lIns="0" bIns="0" rIns="0">
            <a:spAutoFit/>
          </a:bodyPr>
          <a:lstStyle/>
          <a:p>
            <a:pPr marL="0" indent="0" lvl="0">
              <a:lnSpc>
                <a:spcPts val="5918"/>
              </a:lnSpc>
              <a:spcBef>
                <a:spcPct val="0"/>
              </a:spcBef>
            </a:pPr>
            <a:r>
              <a:rPr lang="en-US" sz="4932">
                <a:solidFill>
                  <a:srgbClr val="FF811A"/>
                </a:solidFill>
                <a:ea typeface="TDTD평고딕"/>
              </a:rPr>
              <a:t>가설3.</a:t>
            </a:r>
          </a:p>
        </p:txBody>
      </p:sp>
      <p:sp>
        <p:nvSpPr>
          <p:cNvPr name="AutoShape 9" id="9"/>
          <p:cNvSpPr/>
          <p:nvPr/>
        </p:nvSpPr>
        <p:spPr>
          <a:xfrm rot="0">
            <a:off x="1028700" y="7242056"/>
            <a:ext cx="15786407" cy="0"/>
          </a:xfrm>
          <a:prstGeom prst="line">
            <a:avLst/>
          </a:prstGeom>
          <a:ln cap="flat" w="47625">
            <a:solidFill>
              <a:srgbClr val="FF811A"/>
            </a:solidFill>
            <a:prstDash val="solid"/>
            <a:headEnd type="none" len="sm" w="sm"/>
            <a:tailEnd type="none" len="sm" w="sm"/>
          </a:ln>
        </p:spPr>
      </p:sp>
      <p:sp>
        <p:nvSpPr>
          <p:cNvPr name="TextBox 10" id="10"/>
          <p:cNvSpPr txBox="true"/>
          <p:nvPr/>
        </p:nvSpPr>
        <p:spPr>
          <a:xfrm rot="0">
            <a:off x="4065112" y="7632581"/>
            <a:ext cx="12797620" cy="976630"/>
          </a:xfrm>
          <a:prstGeom prst="rect">
            <a:avLst/>
          </a:prstGeom>
        </p:spPr>
        <p:txBody>
          <a:bodyPr anchor="t" rtlCol="false" tIns="0" lIns="0" bIns="0" rIns="0">
            <a:spAutoFit/>
          </a:bodyPr>
          <a:lstStyle/>
          <a:p>
            <a:pPr marL="0" indent="0" lvl="0">
              <a:lnSpc>
                <a:spcPts val="3919"/>
              </a:lnSpc>
              <a:spcBef>
                <a:spcPct val="0"/>
              </a:spcBef>
            </a:pPr>
            <a:r>
              <a:rPr lang="en-US" sz="2799">
                <a:solidFill>
                  <a:srgbClr val="000000"/>
                </a:solidFill>
                <a:ea typeface="윤고딕 B"/>
              </a:rPr>
              <a:t>아이폰 유저들의 휴대폰 사용 시간이 더 높은 것으로 예측과 일치했음. 그러나 감성 차이를 100% 설명하려면 지표나 설명근거가 좀 더 필요할 것으로 예상됨.</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847725" y="0"/>
            <a:ext cx="12823149" cy="12823149"/>
            <a:chOff x="0" y="0"/>
            <a:chExt cx="12700000" cy="12700000"/>
          </a:xfrm>
        </p:grpSpPr>
        <p:sp>
          <p:nvSpPr>
            <p:cNvPr name="Freeform 3" id="3"/>
            <p:cNvSpPr/>
            <p:nvPr/>
          </p:nvSpPr>
          <p:spPr>
            <a:xfrm>
              <a:off x="-11430" y="857250"/>
              <a:ext cx="13009880" cy="11644630"/>
            </a:xfrm>
            <a:custGeom>
              <a:avLst/>
              <a:gdLst/>
              <a:ahLst/>
              <a:cxnLst/>
              <a:rect r="r" b="b" t="t" l="l"/>
              <a:pathLst>
                <a:path h="11644630" w="13009880">
                  <a:moveTo>
                    <a:pt x="10152380" y="938530"/>
                  </a:moveTo>
                  <a:cubicBezTo>
                    <a:pt x="8962390" y="189230"/>
                    <a:pt x="8643620" y="154940"/>
                    <a:pt x="7245350" y="0"/>
                  </a:cubicBezTo>
                  <a:cubicBezTo>
                    <a:pt x="4039870" y="38100"/>
                    <a:pt x="1441450" y="1889760"/>
                    <a:pt x="435610" y="4933950"/>
                  </a:cubicBezTo>
                  <a:cubicBezTo>
                    <a:pt x="91440" y="5975350"/>
                    <a:pt x="0" y="7139940"/>
                    <a:pt x="403860" y="8159750"/>
                  </a:cubicBezTo>
                  <a:cubicBezTo>
                    <a:pt x="934720" y="9499600"/>
                    <a:pt x="2254250" y="10407650"/>
                    <a:pt x="3648710" y="10773410"/>
                  </a:cubicBezTo>
                  <a:cubicBezTo>
                    <a:pt x="5043170" y="11140440"/>
                    <a:pt x="6578600" y="11644630"/>
                    <a:pt x="8008619" y="11470640"/>
                  </a:cubicBezTo>
                  <a:cubicBezTo>
                    <a:pt x="9123679" y="11334750"/>
                    <a:pt x="10237469" y="10519410"/>
                    <a:pt x="11071860" y="9767570"/>
                  </a:cubicBezTo>
                  <a:cubicBezTo>
                    <a:pt x="11625579" y="9268460"/>
                    <a:pt x="11971019" y="8576310"/>
                    <a:pt x="12202160" y="7867650"/>
                  </a:cubicBezTo>
                  <a:cubicBezTo>
                    <a:pt x="13009880" y="5401310"/>
                    <a:pt x="12348210" y="2322830"/>
                    <a:pt x="10152380" y="938530"/>
                  </a:cubicBezTo>
                  <a:close/>
                </a:path>
              </a:pathLst>
            </a:custGeom>
            <a:solidFill>
              <a:srgbClr val="FFCC32"/>
            </a:solidFill>
            <a:ln w="12700">
              <a:solidFill>
                <a:srgbClr val="000000"/>
              </a:solidFill>
            </a:ln>
          </p:spPr>
        </p:sp>
      </p:grpSp>
      <p:sp>
        <p:nvSpPr>
          <p:cNvPr name="TextBox 4" id="4"/>
          <p:cNvSpPr txBox="true"/>
          <p:nvPr/>
        </p:nvSpPr>
        <p:spPr>
          <a:xfrm rot="0">
            <a:off x="1028700" y="1076325"/>
            <a:ext cx="16843448" cy="1366569"/>
          </a:xfrm>
          <a:prstGeom prst="rect">
            <a:avLst/>
          </a:prstGeom>
        </p:spPr>
        <p:txBody>
          <a:bodyPr anchor="t" rtlCol="false" tIns="0" lIns="0" bIns="0" rIns="0">
            <a:spAutoFit/>
          </a:bodyPr>
          <a:lstStyle/>
          <a:p>
            <a:pPr algn="just" marL="0" indent="0" lvl="0">
              <a:lnSpc>
                <a:spcPts val="10647"/>
              </a:lnSpc>
            </a:pPr>
            <a:r>
              <a:rPr lang="en-US" sz="9339">
                <a:solidFill>
                  <a:srgbClr val="FF811A"/>
                </a:solidFill>
                <a:latin typeface="TDTD평고딕"/>
              </a:rPr>
              <a:t>THANK </a:t>
            </a:r>
            <a:r>
              <a:rPr lang="en-US" sz="9339">
                <a:solidFill>
                  <a:srgbClr val="000000"/>
                </a:solidFill>
                <a:latin typeface="TDTD평고딕"/>
              </a:rPr>
              <a:t>YOU</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144000" y="3724239"/>
            <a:ext cx="8138120" cy="569668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DAFSi6iNmds</dc:identifier>
  <dcterms:modified xsi:type="dcterms:W3CDTF">2011-08-01T06:04:30Z</dcterms:modified>
  <cp:revision>1</cp:revision>
  <dc:title>감성 데이터 분석 서비스 소개서</dc:title>
</cp:coreProperties>
</file>